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21"/>
  </p:notesMasterIdLst>
  <p:sldIdLst>
    <p:sldId id="273" r:id="rId2"/>
    <p:sldId id="274" r:id="rId3"/>
    <p:sldId id="257" r:id="rId4"/>
    <p:sldId id="25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9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86077" autoAdjust="0"/>
  </p:normalViewPr>
  <p:slideViewPr>
    <p:cSldViewPr>
      <p:cViewPr varScale="1">
        <p:scale>
          <a:sx n="62" d="100"/>
          <a:sy n="62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ADC1BE-0D8D-4751-A4E9-C758BCAC558F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9B97-FF70-4A96-852A-ECB6863E7D4B}" type="slidenum">
              <a:rPr lang="fi-FI"/>
              <a:pPr/>
              <a:t>2</a:t>
            </a:fld>
            <a:endParaRPr lang="fi-FI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9B97-FF70-4A96-852A-ECB6863E7D4B}" type="slidenum">
              <a:rPr lang="fi-FI"/>
              <a:pPr/>
              <a:t>3</a:t>
            </a:fld>
            <a:endParaRPr lang="fi-FI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9B97-FF70-4A96-852A-ECB6863E7D4B}" type="slidenum">
              <a:rPr lang="fi-FI"/>
              <a:pPr/>
              <a:t>19</a:t>
            </a:fld>
            <a:endParaRPr lang="fi-FI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6C39-3D7F-4333-B9C7-62657B0F59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9C8E-AE48-46A0-8922-8E439256A2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C46B-D993-4648-9B4D-2888149EDC3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0D69-F180-4F6F-8BB2-8FB0FA54F3A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D5B5-BF60-4E6A-9E6F-0FB50F36C4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BDB2-CB52-48B7-9E51-DA082EFB1C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6F32-A858-4B62-B365-EFC3C648153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CE32-3CD1-48F9-821D-A78356B2D32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E3E9-1026-4277-8DA7-48A68997BBA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B661-977F-4447-ADF4-11577C1CAEB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C29401-BE45-49CD-AD7B-569A06B039C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C4F66A-63CC-48EF-A6DC-88B7F513A43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p.cnr.it/storia07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1828800"/>
          </a:xfrm>
        </p:spPr>
        <p:txBody>
          <a:bodyPr/>
          <a:lstStyle/>
          <a:p>
            <a:r>
              <a:rPr lang="it-IT" dirty="0" smtClean="0"/>
              <a:t>A short history of computers</a:t>
            </a:r>
            <a:endParaRPr lang="it-IT" dirty="0"/>
          </a:p>
        </p:txBody>
      </p:sp>
      <p:pic>
        <p:nvPicPr>
          <p:cNvPr id="6" name="Picture 5" descr="History-of-Compu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71810"/>
            <a:ext cx="5486400" cy="27127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First generation (1941-1956)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Electronic – 1943</a:t>
            </a:r>
          </a:p>
          <a:p>
            <a:pPr lvl="1"/>
            <a:r>
              <a:rPr lang="fi-FI" dirty="0" smtClean="0"/>
              <a:t>Colossus, a British computer used for code-breaking</a:t>
            </a:r>
          </a:p>
          <a:p>
            <a:pPr lvl="1"/>
            <a:r>
              <a:rPr lang="fi-FI" dirty="0" smtClean="0"/>
              <a:t>Enigma machine</a:t>
            </a:r>
          </a:p>
          <a:p>
            <a:pPr lvl="1"/>
            <a:r>
              <a:rPr lang="fi-FI" dirty="0" smtClean="0"/>
              <a:t>Alan Turing and the </a:t>
            </a:r>
            <a:r>
              <a:rPr lang="it-IT" dirty="0" smtClean="0"/>
              <a:t>Bletchley Park’s </a:t>
            </a:r>
            <a:r>
              <a:rPr lang="en-US" dirty="0" smtClean="0"/>
              <a:t>Government Code and </a:t>
            </a:r>
            <a:r>
              <a:rPr lang="en-US" dirty="0" err="1" smtClean="0"/>
              <a:t>Cypher</a:t>
            </a:r>
            <a:r>
              <a:rPr lang="en-US" dirty="0" smtClean="0"/>
              <a:t> School (GC&amp;CS)</a:t>
            </a:r>
            <a:endParaRPr lang="fi-FI" dirty="0" smtClean="0"/>
          </a:p>
        </p:txBody>
      </p:sp>
      <p:pic>
        <p:nvPicPr>
          <p:cNvPr id="7" name="Picture 6" descr="Wartime_photo_of_Colossus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428868"/>
            <a:ext cx="386229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First generation (1941-1956)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Electronic – 1944</a:t>
            </a:r>
          </a:p>
          <a:p>
            <a:pPr lvl="1"/>
            <a:r>
              <a:rPr lang="fi-FI" dirty="0" smtClean="0"/>
              <a:t>Mark I  (first relay-based computer for the U.S. Navy)</a:t>
            </a:r>
          </a:p>
        </p:txBody>
      </p:sp>
      <p:pic>
        <p:nvPicPr>
          <p:cNvPr id="5" name="Picture 3" descr="D:\Omat tiedostot\tkhistoria\mark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3702670" cy="3149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First generation (1941-1956)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Electronic  - 1946 </a:t>
            </a:r>
          </a:p>
          <a:p>
            <a:pPr lvl="1"/>
            <a:r>
              <a:rPr lang="fi-FI" dirty="0" smtClean="0"/>
              <a:t>ENIAC first ”general purpose” computer</a:t>
            </a:r>
          </a:p>
          <a:p>
            <a:pPr lvl="1"/>
            <a:r>
              <a:rPr lang="fi-FI" dirty="0" smtClean="0"/>
              <a:t>Had 18000 vacuum tubes and weighed 80 tons</a:t>
            </a:r>
          </a:p>
          <a:p>
            <a:pPr lvl="1"/>
            <a:r>
              <a:rPr lang="fi-FI" dirty="0" smtClean="0"/>
              <a:t>Could do 5000 additions and 360 multiplications per second</a:t>
            </a:r>
          </a:p>
        </p:txBody>
      </p:sp>
      <p:pic>
        <p:nvPicPr>
          <p:cNvPr id="6" name="Picture 3" descr="D:\Omat tiedostot\tkhistoria\eni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968384" cy="2452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286248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Electronic Numerical Integrator and </a:t>
            </a:r>
            <a:r>
              <a:rPr lang="en-US" dirty="0" smtClean="0"/>
              <a:t>Computer = ENIAC</a:t>
            </a:r>
            <a:endParaRPr lang="it-IT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First generation (1941-1956)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Electronic  - 1951 </a:t>
            </a:r>
          </a:p>
          <a:p>
            <a:pPr lvl="1"/>
            <a:r>
              <a:rPr lang="fi-FI" dirty="0" smtClean="0"/>
              <a:t>UNIVAC used a magnetic tape unit as a buffer memory (temporary external memory)</a:t>
            </a:r>
          </a:p>
          <a:p>
            <a:pPr lvl="1"/>
            <a:r>
              <a:rPr lang="fi-FI" dirty="0" smtClean="0"/>
              <a:t>First commercial computer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4942" y="4857760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UNIVersal </a:t>
            </a:r>
            <a:r>
              <a:rPr lang="it-IT" dirty="0"/>
              <a:t>Automatic </a:t>
            </a:r>
            <a:r>
              <a:rPr lang="it-IT" dirty="0" smtClean="0"/>
              <a:t>Computer</a:t>
            </a:r>
            <a:endParaRPr lang="it-IT" dirty="0"/>
          </a:p>
        </p:txBody>
      </p:sp>
      <p:pic>
        <p:nvPicPr>
          <p:cNvPr id="10" name="Picture 9" descr="UNIVAC-I-BRL61-0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85992"/>
            <a:ext cx="408312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Second generation (1956-1963)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1947</a:t>
            </a:r>
          </a:p>
          <a:p>
            <a:pPr lvl="1"/>
            <a:r>
              <a:rPr lang="fi-FI" dirty="0" smtClean="0"/>
              <a:t>Invention of transistor</a:t>
            </a:r>
          </a:p>
          <a:p>
            <a:pPr lvl="1"/>
            <a:r>
              <a:rPr lang="fi-FI" dirty="0" smtClean="0"/>
              <a:t>Replaced vacuum tubes</a:t>
            </a:r>
          </a:p>
          <a:p>
            <a:pPr lvl="1"/>
            <a:r>
              <a:rPr lang="fi-FI" dirty="0" smtClean="0"/>
              <a:t>Computers became smaller, faster, more reliable, more energy-efficient</a:t>
            </a:r>
          </a:p>
        </p:txBody>
      </p:sp>
      <p:pic>
        <p:nvPicPr>
          <p:cNvPr id="6" name="Picture 5" descr="0026_tube_tr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57430"/>
            <a:ext cx="42957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M</a:t>
            </a:r>
            <a:r>
              <a:rPr lang="fi-FI" sz="4400" dirty="0" smtClean="0"/>
              <a:t>acchina ridotta and CEP</a:t>
            </a:r>
            <a:endParaRPr lang="fi-FI" sz="4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1957 – Macchina Ridotta</a:t>
            </a:r>
            <a:endParaRPr lang="fi-FI" dirty="0" smtClean="0"/>
          </a:p>
          <a:p>
            <a:pPr lvl="1"/>
            <a:r>
              <a:rPr lang="fi-FI" dirty="0" smtClean="0"/>
              <a:t>First Italian Computer</a:t>
            </a:r>
            <a:endParaRPr lang="fi-FI" dirty="0" smtClean="0"/>
          </a:p>
          <a:p>
            <a:r>
              <a:rPr lang="fi-FI" dirty="0" smtClean="0"/>
              <a:t>1961 – Calcolatrice Elettronica Pisana</a:t>
            </a:r>
          </a:p>
          <a:p>
            <a:endParaRPr lang="fi-FI" dirty="0" smtClean="0"/>
          </a:p>
          <a:p>
            <a:r>
              <a:rPr lang="fi-FI" dirty="0" smtClean="0"/>
              <a:t>Both built at the University of Pisa</a:t>
            </a:r>
          </a:p>
          <a:p>
            <a:r>
              <a:rPr lang="it-IT" dirty="0" smtClean="0">
                <a:hlinkClick r:id="rId2"/>
              </a:rPr>
              <a:t>http</a:t>
            </a:r>
            <a:r>
              <a:rPr lang="it-IT" dirty="0" smtClean="0">
                <a:hlinkClick r:id="rId2"/>
              </a:rPr>
              <a:t>://www.cep.cnr.it/storia07.html</a:t>
            </a:r>
            <a:endParaRPr lang="fi-FI" dirty="0" smtClean="0"/>
          </a:p>
        </p:txBody>
      </p:sp>
      <p:pic>
        <p:nvPicPr>
          <p:cNvPr id="6" name="Picture 5" descr="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3649339" cy="235745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Third generation (1964-1971)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1956</a:t>
            </a:r>
          </a:p>
          <a:p>
            <a:pPr lvl="1"/>
            <a:r>
              <a:rPr lang="fi-FI" dirty="0" smtClean="0"/>
              <a:t>Invention of integrated circuit</a:t>
            </a:r>
          </a:p>
          <a:p>
            <a:pPr lvl="1"/>
            <a:r>
              <a:rPr lang="fi-FI" dirty="0" smtClean="0"/>
              <a:t>Several transistors built into one physical component</a:t>
            </a:r>
          </a:p>
        </p:txBody>
      </p:sp>
      <p:pic>
        <p:nvPicPr>
          <p:cNvPr id="5" name="Picture 4" descr="D:\Omat tiedostot\tkhistoria\M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643182"/>
            <a:ext cx="2438400" cy="2195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Fourth generation (1971-present)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4214842" cy="4572032"/>
          </a:xfrm>
        </p:spPr>
        <p:txBody>
          <a:bodyPr>
            <a:normAutofit/>
          </a:bodyPr>
          <a:lstStyle/>
          <a:p>
            <a:r>
              <a:rPr lang="en-US" dirty="0" smtClean="0"/>
              <a:t>1971</a:t>
            </a:r>
          </a:p>
          <a:p>
            <a:pPr lvl="1"/>
            <a:r>
              <a:rPr lang="en-US" sz="2200" dirty="0" smtClean="0"/>
              <a:t>Intel publicly introduced the world's first single-chip microprocessor (Intel 4004)</a:t>
            </a:r>
          </a:p>
          <a:p>
            <a:pPr lvl="1"/>
            <a:r>
              <a:rPr lang="en-US" sz="2200" dirty="0" smtClean="0"/>
              <a:t>All components (i.e. central processing unit, memory, input and output controls) on one small chip. </a:t>
            </a:r>
          </a:p>
          <a:p>
            <a:pPr lvl="1"/>
            <a:r>
              <a:rPr lang="en-US" sz="2200" dirty="0" smtClean="0"/>
              <a:t>Programming intelligence into inanimate objects had now become possible.</a:t>
            </a:r>
            <a:endParaRPr lang="fi-FI" sz="2200" dirty="0" smtClean="0"/>
          </a:p>
        </p:txBody>
      </p:sp>
      <p:pic>
        <p:nvPicPr>
          <p:cNvPr id="6" name="Picture 5" descr="In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643182"/>
            <a:ext cx="332791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Fifth generation (future?)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4214842" cy="4572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Japanese project (1982)</a:t>
            </a:r>
          </a:p>
          <a:p>
            <a:r>
              <a:rPr lang="en-US" sz="2400" dirty="0" smtClean="0"/>
              <a:t>Thousands microprocessors working in parallel as one</a:t>
            </a:r>
          </a:p>
          <a:p>
            <a:r>
              <a:rPr lang="en-US" sz="2400" dirty="0" smtClean="0"/>
              <a:t>Advanced superconductors technology may lead towards no resistance in the electric flow</a:t>
            </a:r>
          </a:p>
          <a:p>
            <a:r>
              <a:rPr lang="en-US" sz="2400" dirty="0" smtClean="0"/>
              <a:t>Based on artificial intelligence (self-learning computers)</a:t>
            </a:r>
          </a:p>
          <a:p>
            <a:r>
              <a:rPr lang="en-US" sz="2400" dirty="0" smtClean="0"/>
              <a:t>Ahead of its time?</a:t>
            </a:r>
          </a:p>
          <a:p>
            <a:endParaRPr lang="en-US" dirty="0" smtClean="0"/>
          </a:p>
        </p:txBody>
      </p:sp>
      <p:pic>
        <p:nvPicPr>
          <p:cNvPr id="5" name="Picture 4" descr="aich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618834"/>
            <a:ext cx="3882383" cy="247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u="sng" dirty="0" smtClean="0"/>
              <a:t>Summary</a:t>
            </a:r>
            <a:endParaRPr lang="fi-FI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800" dirty="0"/>
              <a:t>Early computing </a:t>
            </a:r>
            <a:r>
              <a:rPr lang="fi-FI" sz="2800" dirty="0" smtClean="0"/>
              <a:t>machines – mechanical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First generation – vacuum tubes and valves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Second generation - transistors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Third generation – integrated circuits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Fourth generation – silicon microchips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Fifth </a:t>
            </a:r>
            <a:r>
              <a:rPr lang="fi-FI" sz="2800" smtClean="0"/>
              <a:t>generation - AI?</a:t>
            </a:r>
            <a:endParaRPr lang="fi-FI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u="sng" dirty="0" smtClean="0"/>
              <a:t>Outline</a:t>
            </a:r>
            <a:endParaRPr lang="fi-FI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800" dirty="0"/>
              <a:t>Early computing </a:t>
            </a:r>
            <a:r>
              <a:rPr lang="fi-FI" sz="2800" dirty="0" smtClean="0"/>
              <a:t>machines – mechanical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First generation – vacuum tubes and valves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Second generation - transistors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Third generation – integrated circuits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Fourth generation – silicon microchips</a:t>
            </a:r>
          </a:p>
          <a:p>
            <a:pPr>
              <a:lnSpc>
                <a:spcPct val="150000"/>
              </a:lnSpc>
            </a:pPr>
            <a:r>
              <a:rPr lang="fi-FI" sz="2800" dirty="0" smtClean="0"/>
              <a:t>Fifth generation ?</a:t>
            </a:r>
            <a:endParaRPr lang="fi-FI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Early computing machines</a:t>
            </a:r>
            <a:endParaRPr lang="fi-FI" sz="4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About </a:t>
            </a:r>
            <a:r>
              <a:rPr lang="fi-FI" sz="3600" dirty="0"/>
              <a:t>3000 </a:t>
            </a:r>
            <a:r>
              <a:rPr lang="fi-FI" sz="3600" dirty="0" smtClean="0"/>
              <a:t>BC</a:t>
            </a:r>
          </a:p>
          <a:p>
            <a:pPr lvl="1"/>
            <a:r>
              <a:rPr lang="fi-FI" sz="3600" dirty="0" smtClean="0"/>
              <a:t> The </a:t>
            </a:r>
            <a:r>
              <a:rPr lang="fi-FI" sz="3600" dirty="0"/>
              <a:t>abacus </a:t>
            </a:r>
            <a:r>
              <a:rPr lang="fi-FI" sz="3600" dirty="0" smtClean="0"/>
              <a:t>was </a:t>
            </a:r>
            <a:r>
              <a:rPr lang="fi-FI" sz="3600" dirty="0"/>
              <a:t>invented</a:t>
            </a:r>
            <a:r>
              <a:rPr lang="fi-FI" sz="3600" dirty="0" smtClean="0"/>
              <a:t>, probably </a:t>
            </a:r>
            <a:r>
              <a:rPr lang="fi-FI" sz="3600" dirty="0"/>
              <a:t>in Babylonia</a:t>
            </a:r>
          </a:p>
        </p:txBody>
      </p:sp>
      <p:pic>
        <p:nvPicPr>
          <p:cNvPr id="8" name="Picture 7" descr="Abacus-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000504"/>
            <a:ext cx="7064368" cy="231399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Pascal’s</a:t>
            </a:r>
            <a:r>
              <a:rPr lang="fi-FI" dirty="0" smtClean="0"/>
              <a:t> </a:t>
            </a:r>
            <a:r>
              <a:rPr lang="fi-FI" sz="4400" dirty="0" smtClean="0"/>
              <a:t>calculator (pascaline)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/>
          <a:lstStyle/>
          <a:p>
            <a:r>
              <a:rPr lang="fi-FI" dirty="0" smtClean="0"/>
              <a:t>1642</a:t>
            </a:r>
          </a:p>
          <a:p>
            <a:pPr lvl="1"/>
            <a:r>
              <a:rPr lang="fi-FI" dirty="0" smtClean="0"/>
              <a:t>Blaise Pascal built the first numerical calculating machine that could add and subtract.</a:t>
            </a:r>
          </a:p>
          <a:p>
            <a:pPr lvl="1"/>
            <a:r>
              <a:rPr lang="fi-FI" dirty="0" smtClean="0"/>
              <a:t>Never introduced to the market</a:t>
            </a:r>
          </a:p>
          <a:p>
            <a:endParaRPr lang="fi-FI" dirty="0"/>
          </a:p>
        </p:txBody>
      </p:sp>
      <p:pic>
        <p:nvPicPr>
          <p:cNvPr id="15364" name="Picture 4" descr="D:\Omat tiedostot\tkhistoria\Pas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71744"/>
            <a:ext cx="3849849" cy="2462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Leibnitz’s step reckoner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/>
          <a:lstStyle/>
          <a:p>
            <a:r>
              <a:rPr lang="fi-FI" dirty="0" smtClean="0"/>
              <a:t>1672</a:t>
            </a:r>
          </a:p>
          <a:p>
            <a:pPr lvl="1"/>
            <a:r>
              <a:rPr lang="fi-FI" dirty="0" smtClean="0">
                <a:solidFill>
                  <a:schemeClr val="tx2"/>
                </a:solidFill>
              </a:rPr>
              <a:t>Gottfried Leibnitz built </a:t>
            </a:r>
            <a:r>
              <a:rPr lang="fi-FI" dirty="0" smtClean="0"/>
              <a:t>a machine that could add, subtract, multiply and divide automatically</a:t>
            </a:r>
          </a:p>
          <a:p>
            <a:pPr lvl="1"/>
            <a:r>
              <a:rPr lang="fi-FI" dirty="0" smtClean="0"/>
              <a:t>He actually started selling it</a:t>
            </a:r>
            <a:endParaRPr lang="fi-FI" dirty="0"/>
          </a:p>
        </p:txBody>
      </p:sp>
      <p:pic>
        <p:nvPicPr>
          <p:cNvPr id="5" name="Picture 4" descr="Leibnitzrechenmasc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357430"/>
            <a:ext cx="3905246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Punched cards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/>
          <a:lstStyle/>
          <a:p>
            <a:r>
              <a:rPr lang="fi-FI" dirty="0" smtClean="0"/>
              <a:t>1805</a:t>
            </a:r>
          </a:p>
          <a:p>
            <a:pPr lvl="1"/>
            <a:r>
              <a:rPr lang="fi-FI" dirty="0" smtClean="0"/>
              <a:t>Josef-Marie Jacquard invents perforated card for use on his loom</a:t>
            </a:r>
            <a:endParaRPr lang="fi-FI" dirty="0"/>
          </a:p>
        </p:txBody>
      </p:sp>
      <p:pic>
        <p:nvPicPr>
          <p:cNvPr id="6" name="Picture 5" descr="Jacquard.loom.c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357298"/>
            <a:ext cx="3162300" cy="42291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Analytical machine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/>
          <a:lstStyle/>
          <a:p>
            <a:r>
              <a:rPr lang="fi-FI" dirty="0" smtClean="0"/>
              <a:t>1833</a:t>
            </a:r>
          </a:p>
          <a:p>
            <a:pPr lvl="1"/>
            <a:r>
              <a:rPr lang="fi-FI" smtClean="0"/>
              <a:t>Charles Babbage </a:t>
            </a:r>
            <a:r>
              <a:rPr lang="fi-FI" dirty="0" smtClean="0"/>
              <a:t>designed the analytical machine that followed instructions from punched cards</a:t>
            </a:r>
          </a:p>
          <a:p>
            <a:pPr lvl="1"/>
            <a:r>
              <a:rPr lang="fi-FI" dirty="0" smtClean="0"/>
              <a:t>His ”programmer” was Ada Lovelace (Lord Byron’s daughter)</a:t>
            </a:r>
          </a:p>
          <a:p>
            <a:pPr lvl="1"/>
            <a:r>
              <a:rPr lang="fi-FI" dirty="0" smtClean="0"/>
              <a:t>Steampunk</a:t>
            </a:r>
            <a:endParaRPr lang="fi-FI" dirty="0"/>
          </a:p>
        </p:txBody>
      </p:sp>
      <p:pic>
        <p:nvPicPr>
          <p:cNvPr id="5" name="Picture 3" descr="D:\Omat tiedostot\tkhistoria\baggag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714744" cy="2982563"/>
          </a:xfrm>
          <a:prstGeom prst="rect">
            <a:avLst/>
          </a:prstGeom>
          <a:noFill/>
        </p:spPr>
      </p:pic>
      <p:pic>
        <p:nvPicPr>
          <p:cNvPr id="7" name="Picture 4" descr="D:\Omat tiedostot\tkhistoria\1punchcar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929198"/>
            <a:ext cx="3219450" cy="141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Electro-mechanical machine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/>
          <a:lstStyle/>
          <a:p>
            <a:r>
              <a:rPr lang="fi-FI" dirty="0" smtClean="0"/>
              <a:t>1890</a:t>
            </a:r>
          </a:p>
          <a:p>
            <a:pPr lvl="1"/>
            <a:r>
              <a:rPr lang="fi-FI" dirty="0" smtClean="0"/>
              <a:t>Hermann Hollerith actually built an electromechanical machine using perforated cards</a:t>
            </a:r>
            <a:endParaRPr lang="fi-FI" dirty="0"/>
          </a:p>
        </p:txBody>
      </p:sp>
      <p:pic>
        <p:nvPicPr>
          <p:cNvPr id="6" name="Picture 3" descr="D:\Omat tiedostot\tkhistoria\hollerit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14554"/>
            <a:ext cx="3962400" cy="3508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85794"/>
            <a:ext cx="7772400" cy="1085864"/>
          </a:xfrm>
        </p:spPr>
        <p:txBody>
          <a:bodyPr>
            <a:normAutofit/>
          </a:bodyPr>
          <a:lstStyle/>
          <a:p>
            <a:r>
              <a:rPr lang="fi-FI" sz="4400" dirty="0" smtClean="0"/>
              <a:t>First generation (1941-1956)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3857652" cy="4286280"/>
          </a:xfrm>
        </p:spPr>
        <p:txBody>
          <a:bodyPr>
            <a:normAutofit/>
          </a:bodyPr>
          <a:lstStyle/>
          <a:p>
            <a:r>
              <a:rPr lang="fi-FI" dirty="0" smtClean="0"/>
              <a:t>Electronic – 1941</a:t>
            </a:r>
          </a:p>
          <a:p>
            <a:pPr lvl="1"/>
            <a:r>
              <a:rPr lang="fi-FI" dirty="0" smtClean="0"/>
              <a:t>Konrad Zuse built the Z3 computer, the first calculating machine with automatic control of its operations</a:t>
            </a:r>
          </a:p>
          <a:p>
            <a:pPr lvl="1"/>
            <a:r>
              <a:rPr lang="fi-FI" dirty="0" smtClean="0"/>
              <a:t>Programmable</a:t>
            </a:r>
          </a:p>
        </p:txBody>
      </p:sp>
      <p:pic>
        <p:nvPicPr>
          <p:cNvPr id="5" name="Picture 4" descr="Z3_Deutsches_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428868"/>
            <a:ext cx="3458216" cy="2593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</TotalTime>
  <Words>491</Words>
  <Application>Microsoft PowerPoint</Application>
  <PresentationFormat>On-screen Show (4:3)</PresentationFormat>
  <Paragraphs>90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 short history of computers</vt:lpstr>
      <vt:lpstr>Outline</vt:lpstr>
      <vt:lpstr>Early computing machines</vt:lpstr>
      <vt:lpstr>Pascal’s calculator (pascaline)</vt:lpstr>
      <vt:lpstr>Leibnitz’s step reckoner</vt:lpstr>
      <vt:lpstr>Punched cards</vt:lpstr>
      <vt:lpstr>Analytical machine</vt:lpstr>
      <vt:lpstr>Electro-mechanical machine</vt:lpstr>
      <vt:lpstr>First generation (1941-1956)</vt:lpstr>
      <vt:lpstr>First generation (1941-1956)</vt:lpstr>
      <vt:lpstr>First generation (1941-1956)</vt:lpstr>
      <vt:lpstr>First generation (1941-1956)</vt:lpstr>
      <vt:lpstr>First generation (1941-1956)</vt:lpstr>
      <vt:lpstr>Second generation (1956-1963)</vt:lpstr>
      <vt:lpstr>Macchina ridotta and CEP</vt:lpstr>
      <vt:lpstr>Third generation (1964-1971)</vt:lpstr>
      <vt:lpstr>Fourth generation (1971-present)</vt:lpstr>
      <vt:lpstr>Fifth generation (future?)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short history</dc:title>
  <dc:creator>Vetelin lukio</dc:creator>
  <cp:lastModifiedBy>AL</cp:lastModifiedBy>
  <cp:revision>30</cp:revision>
  <dcterms:created xsi:type="dcterms:W3CDTF">1980-08-19T08:12:45Z</dcterms:created>
  <dcterms:modified xsi:type="dcterms:W3CDTF">2019-05-28T12:34:33Z</dcterms:modified>
</cp:coreProperties>
</file>