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60" r:id="rId8"/>
    <p:sldId id="266" r:id="rId9"/>
    <p:sldId id="262" r:id="rId10"/>
    <p:sldId id="263" r:id="rId11"/>
    <p:sldId id="264" r:id="rId12"/>
    <p:sldId id="265" r:id="rId13"/>
    <p:sldId id="267" r:id="rId14"/>
    <p:sldId id="274" r:id="rId15"/>
    <p:sldId id="268" r:id="rId16"/>
    <p:sldId id="269" r:id="rId17"/>
    <p:sldId id="276" r:id="rId18"/>
    <p:sldId id="27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6" name="Segnaposto piè di pagin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it-IT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27/05/2016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2800" dirty="0"/>
              <a:t>From 1066 to 1485</a:t>
            </a: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5400" dirty="0"/>
              <a:t>Late </a:t>
            </a:r>
            <a:r>
              <a:rPr lang="it-IT" sz="5400" dirty="0" err="1"/>
              <a:t>Medieval</a:t>
            </a:r>
            <a:r>
              <a:rPr lang="it-IT" sz="5400" dirty="0"/>
              <a:t> Britain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81128"/>
            <a:ext cx="2668022" cy="166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81128"/>
            <a:ext cx="2126985" cy="166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553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/>
              <a:t>Richard the </a:t>
            </a:r>
            <a:r>
              <a:rPr lang="it-IT" dirty="0" err="1"/>
              <a:t>Lionheart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John </a:t>
            </a:r>
            <a:r>
              <a:rPr lang="it-IT" dirty="0" err="1"/>
              <a:t>Lackland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04862"/>
            <a:ext cx="2527176" cy="4094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226388"/>
            <a:ext cx="2553804" cy="3938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4446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King John (1199 – 1216)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76872"/>
            <a:ext cx="5957168" cy="397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85320"/>
          </a:xfrm>
        </p:spPr>
        <p:txBody>
          <a:bodyPr>
            <a:normAutofit/>
          </a:bodyPr>
          <a:lstStyle/>
          <a:p>
            <a:r>
              <a:rPr lang="it-IT" dirty="0"/>
              <a:t>Magna </a:t>
            </a:r>
            <a:r>
              <a:rPr lang="it-IT" dirty="0" err="1"/>
              <a:t>Charta</a:t>
            </a:r>
            <a:r>
              <a:rPr lang="it-IT" dirty="0"/>
              <a:t> </a:t>
            </a:r>
            <a:r>
              <a:rPr lang="it-IT" dirty="0" err="1"/>
              <a:t>Libertatum</a:t>
            </a:r>
            <a:endParaRPr lang="it-IT" dirty="0"/>
          </a:p>
          <a:p>
            <a:r>
              <a:rPr lang="en-US" dirty="0"/>
              <a:t>Originally issued in 1215 (forced by 25 “rebel” barons)</a:t>
            </a:r>
          </a:p>
          <a:p>
            <a:r>
              <a:rPr lang="en-US" dirty="0"/>
              <a:t>Promised </a:t>
            </a:r>
          </a:p>
          <a:p>
            <a:pPr lvl="1"/>
            <a:r>
              <a:rPr lang="en-US" dirty="0"/>
              <a:t>protection of church rights</a:t>
            </a:r>
          </a:p>
          <a:p>
            <a:pPr lvl="1"/>
            <a:r>
              <a:rPr lang="en-US" dirty="0"/>
              <a:t>protection from illegal imprisonment</a:t>
            </a:r>
          </a:p>
          <a:p>
            <a:pPr lvl="1"/>
            <a:r>
              <a:rPr lang="en-US" dirty="0"/>
              <a:t>access to swift justice, and</a:t>
            </a:r>
          </a:p>
          <a:p>
            <a:pPr lvl="1"/>
            <a:r>
              <a:rPr lang="en-US" dirty="0"/>
              <a:t>limitations on taxation and other feudal payments.</a:t>
            </a:r>
            <a:endParaRPr lang="it-IT" dirty="0"/>
          </a:p>
          <a:p>
            <a:r>
              <a:rPr lang="it-IT" dirty="0" err="1"/>
              <a:t>If</a:t>
            </a:r>
            <a:r>
              <a:rPr lang="it-IT" dirty="0"/>
              <a:t> the </a:t>
            </a:r>
            <a:r>
              <a:rPr lang="it-IT" dirty="0" err="1"/>
              <a:t>king</a:t>
            </a:r>
            <a:r>
              <a:rPr lang="it-IT" dirty="0"/>
              <a:t> </a:t>
            </a:r>
            <a:r>
              <a:rPr lang="en-US" dirty="0"/>
              <a:t>did not conform within 40 days of being notified of a transgression by the Council, the 25 barons could seize John's castles and lands until, in their judgement, amends had been made.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218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it-IT" sz="2800" dirty="0"/>
              <a:t>Magna </a:t>
            </a:r>
            <a:r>
              <a:rPr lang="it-IT" sz="2800" dirty="0" err="1"/>
              <a:t>Charta</a:t>
            </a:r>
            <a:r>
              <a:rPr lang="it-IT" sz="2800" dirty="0"/>
              <a:t> </a:t>
            </a:r>
            <a:r>
              <a:rPr lang="it-IT" sz="2800" dirty="0" err="1"/>
              <a:t>Libertatum</a:t>
            </a:r>
            <a:endParaRPr lang="it-IT" sz="2800" dirty="0"/>
          </a:p>
          <a:p>
            <a:pPr lvl="1"/>
            <a:r>
              <a:rPr lang="it-IT" sz="2800" dirty="0" err="1"/>
              <a:t>Considered</a:t>
            </a:r>
            <a:r>
              <a:rPr lang="it-IT" sz="2800" dirty="0"/>
              <a:t> the «end» of </a:t>
            </a:r>
            <a:r>
              <a:rPr lang="it-IT" sz="2800" dirty="0" err="1"/>
              <a:t>Feudalism</a:t>
            </a:r>
            <a:endParaRPr lang="it-IT" sz="2800" dirty="0"/>
          </a:p>
          <a:p>
            <a:pPr lvl="1"/>
            <a:r>
              <a:rPr lang="it-IT" sz="2800" dirty="0"/>
              <a:t>The </a:t>
            </a:r>
            <a:r>
              <a:rPr lang="it-IT" sz="2800" dirty="0" err="1"/>
              <a:t>nobles</a:t>
            </a:r>
            <a:r>
              <a:rPr lang="it-IT" sz="2800" dirty="0"/>
              <a:t> </a:t>
            </a:r>
            <a:r>
              <a:rPr lang="it-IT" sz="2800" dirty="0" err="1"/>
              <a:t>acted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a </a:t>
            </a:r>
            <a:r>
              <a:rPr lang="it-IT" sz="2800" dirty="0" err="1"/>
              <a:t>class</a:t>
            </a:r>
            <a:r>
              <a:rPr lang="it-IT" sz="2800" dirty="0"/>
              <a:t> (</a:t>
            </a:r>
            <a:r>
              <a:rPr lang="it-IT" sz="2800" dirty="0" err="1"/>
              <a:t>not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</a:t>
            </a:r>
            <a:r>
              <a:rPr lang="it-IT" sz="2800" dirty="0" err="1"/>
              <a:t>vassals</a:t>
            </a:r>
            <a:r>
              <a:rPr lang="it-IT" sz="2800" dirty="0"/>
              <a:t>)</a:t>
            </a:r>
          </a:p>
          <a:p>
            <a:pPr lvl="1"/>
            <a:endParaRPr lang="it-IT" sz="4800" dirty="0"/>
          </a:p>
          <a:p>
            <a:r>
              <a:rPr lang="it-IT" sz="2800" dirty="0"/>
              <a:t>1258 (</a:t>
            </a:r>
            <a:r>
              <a:rPr lang="it-IT" sz="2800" dirty="0" err="1"/>
              <a:t>reign</a:t>
            </a:r>
            <a:r>
              <a:rPr lang="it-IT" sz="2800" dirty="0"/>
              <a:t> of Henry III, 1216-72): first «</a:t>
            </a:r>
            <a:r>
              <a:rPr lang="it-IT" sz="2800" dirty="0" err="1"/>
              <a:t>parliament</a:t>
            </a:r>
            <a:r>
              <a:rPr lang="it-IT" sz="2800" dirty="0"/>
              <a:t>» (</a:t>
            </a:r>
            <a:r>
              <a:rPr lang="it-IT" sz="2800" dirty="0" err="1"/>
              <a:t>council</a:t>
            </a:r>
            <a:r>
              <a:rPr lang="it-IT" sz="2800" dirty="0"/>
              <a:t> led by Simon de </a:t>
            </a:r>
            <a:r>
              <a:rPr lang="it-IT" sz="2800" dirty="0" err="1"/>
              <a:t>Montfort</a:t>
            </a:r>
            <a:r>
              <a:rPr lang="it-IT" sz="2800" dirty="0"/>
              <a:t>)</a:t>
            </a:r>
          </a:p>
          <a:p>
            <a:pPr lvl="1"/>
            <a:r>
              <a:rPr lang="it-IT" dirty="0"/>
              <a:t>from the French «</a:t>
            </a:r>
            <a:r>
              <a:rPr lang="it-IT" dirty="0" err="1"/>
              <a:t>parlement</a:t>
            </a:r>
            <a:r>
              <a:rPr lang="it-IT" dirty="0"/>
              <a:t>», a meeting to </a:t>
            </a:r>
            <a:r>
              <a:rPr lang="it-IT" dirty="0" err="1"/>
              <a:t>discuss</a:t>
            </a:r>
            <a:endParaRPr lang="it-IT" dirty="0"/>
          </a:p>
          <a:p>
            <a:endParaRPr lang="it-IT" sz="90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06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Answer</a:t>
            </a:r>
            <a:r>
              <a:rPr lang="it-IT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following</a:t>
            </a:r>
            <a:r>
              <a:rPr lang="it-IT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questions</a:t>
            </a:r>
            <a:endParaRPr lang="it-IT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ts val="2400"/>
              </a:spcBef>
            </a:pP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did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Henry II do and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happened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with Thomas Beckett?</a:t>
            </a:r>
          </a:p>
          <a:p>
            <a:pPr>
              <a:spcBef>
                <a:spcPts val="2400"/>
              </a:spcBef>
            </a:pP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Who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signed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Magna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Charta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and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why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ts val="2400"/>
              </a:spcBef>
            </a:pP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Why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is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Magna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Charta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so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important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European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history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The </a:t>
            </a:r>
            <a:r>
              <a:rPr lang="it-IT" b="1" dirty="0" err="1"/>
              <a:t>Plantagenets</a:t>
            </a:r>
            <a:r>
              <a:rPr lang="it-IT" b="1" dirty="0"/>
              <a:t> </a:t>
            </a:r>
            <a:r>
              <a:rPr lang="it-IT" sz="2400" b="1" dirty="0"/>
              <a:t>(1)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5843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endParaRPr lang="it-IT" sz="800" dirty="0"/>
          </a:p>
          <a:p>
            <a:r>
              <a:rPr lang="it-IT" dirty="0"/>
              <a:t>Edward I (1272-1307): «Model </a:t>
            </a:r>
            <a:r>
              <a:rPr lang="it-IT" dirty="0" err="1"/>
              <a:t>Parliament</a:t>
            </a:r>
            <a:r>
              <a:rPr lang="it-IT" dirty="0"/>
              <a:t>» (1295)</a:t>
            </a:r>
          </a:p>
          <a:p>
            <a:pPr lvl="1"/>
            <a:r>
              <a:rPr lang="it-IT" dirty="0" err="1"/>
              <a:t>Actually</a:t>
            </a:r>
            <a:r>
              <a:rPr lang="it-IT" dirty="0"/>
              <a:t>, a way to «</a:t>
            </a:r>
            <a:r>
              <a:rPr lang="it-IT" dirty="0" err="1"/>
              <a:t>raise</a:t>
            </a:r>
            <a:r>
              <a:rPr lang="it-IT" dirty="0"/>
              <a:t> </a:t>
            </a:r>
            <a:r>
              <a:rPr lang="it-IT" dirty="0" err="1"/>
              <a:t>money</a:t>
            </a:r>
            <a:r>
              <a:rPr lang="it-IT" dirty="0"/>
              <a:t>»</a:t>
            </a:r>
          </a:p>
          <a:p>
            <a:pPr lvl="1"/>
            <a:endParaRPr lang="it-IT" dirty="0"/>
          </a:p>
          <a:p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classes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controlled</a:t>
            </a:r>
            <a:r>
              <a:rPr lang="it-IT" dirty="0"/>
              <a:t> </a:t>
            </a:r>
            <a:r>
              <a:rPr lang="it-IT" dirty="0" err="1"/>
              <a:t>wealth</a:t>
            </a:r>
            <a:endParaRPr lang="it-IT" dirty="0"/>
          </a:p>
          <a:p>
            <a:pPr lvl="1"/>
            <a:r>
              <a:rPr lang="it-IT" dirty="0"/>
              <a:t>The «</a:t>
            </a:r>
            <a:r>
              <a:rPr lang="it-IT" dirty="0" err="1"/>
              <a:t>gentry</a:t>
            </a:r>
            <a:r>
              <a:rPr lang="it-IT" dirty="0"/>
              <a:t>» from the </a:t>
            </a:r>
            <a:r>
              <a:rPr lang="it-IT" dirty="0" err="1"/>
              <a:t>shires</a:t>
            </a:r>
            <a:endParaRPr lang="it-IT" dirty="0"/>
          </a:p>
          <a:p>
            <a:pPr lvl="1"/>
            <a:r>
              <a:rPr lang="it-IT" dirty="0"/>
              <a:t>The «</a:t>
            </a:r>
            <a:r>
              <a:rPr lang="it-IT" dirty="0" err="1"/>
              <a:t>merchants</a:t>
            </a:r>
            <a:r>
              <a:rPr lang="it-IT" dirty="0"/>
              <a:t>» from the </a:t>
            </a:r>
            <a:r>
              <a:rPr lang="it-IT" dirty="0" err="1"/>
              <a:t>buroughs</a:t>
            </a:r>
            <a:r>
              <a:rPr lang="it-IT" dirty="0"/>
              <a:t> or </a:t>
            </a:r>
            <a:r>
              <a:rPr lang="it-IT" dirty="0" err="1"/>
              <a:t>towns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/>
              <a:t>House of </a:t>
            </a:r>
            <a:r>
              <a:rPr lang="it-IT" dirty="0" err="1"/>
              <a:t>Commons</a:t>
            </a:r>
            <a:r>
              <a:rPr lang="it-IT" dirty="0"/>
              <a:t> (no </a:t>
            </a:r>
            <a:r>
              <a:rPr lang="it-IT" dirty="0" err="1"/>
              <a:t>taxation</a:t>
            </a:r>
            <a:r>
              <a:rPr lang="it-IT" dirty="0"/>
              <a:t> </a:t>
            </a:r>
            <a:r>
              <a:rPr lang="it-IT" dirty="0" err="1"/>
              <a:t>without</a:t>
            </a:r>
            <a:r>
              <a:rPr lang="it-IT" dirty="0"/>
              <a:t> </a:t>
            </a:r>
            <a:r>
              <a:rPr lang="it-IT" dirty="0" err="1"/>
              <a:t>representation</a:t>
            </a:r>
            <a:r>
              <a:rPr lang="it-IT" dirty="0"/>
              <a:t>)</a:t>
            </a:r>
          </a:p>
          <a:p>
            <a:pPr lvl="2"/>
            <a:r>
              <a:rPr lang="it-IT" dirty="0" err="1"/>
              <a:t>Representatives</a:t>
            </a:r>
            <a:r>
              <a:rPr lang="it-IT" dirty="0"/>
              <a:t>: </a:t>
            </a:r>
            <a:r>
              <a:rPr lang="it-IT" dirty="0" err="1"/>
              <a:t>Knights</a:t>
            </a:r>
            <a:r>
              <a:rPr lang="it-IT" dirty="0"/>
              <a:t> (from </a:t>
            </a:r>
            <a:r>
              <a:rPr lang="it-IT" dirty="0" err="1"/>
              <a:t>shires</a:t>
            </a:r>
            <a:r>
              <a:rPr lang="it-IT" dirty="0"/>
              <a:t>), </a:t>
            </a:r>
            <a:r>
              <a:rPr lang="it-IT" dirty="0" err="1"/>
              <a:t>burgesses</a:t>
            </a:r>
            <a:r>
              <a:rPr lang="it-IT" dirty="0"/>
              <a:t> and </a:t>
            </a:r>
            <a:r>
              <a:rPr lang="it-IT" dirty="0" err="1"/>
              <a:t>citizens</a:t>
            </a:r>
            <a:r>
              <a:rPr lang="it-IT" dirty="0"/>
              <a:t> (from </a:t>
            </a:r>
            <a:r>
              <a:rPr lang="it-IT" dirty="0" err="1"/>
              <a:t>towns</a:t>
            </a:r>
            <a:r>
              <a:rPr lang="it-IT" dirty="0"/>
              <a:t> and </a:t>
            </a:r>
            <a:r>
              <a:rPr lang="it-IT" dirty="0" err="1"/>
              <a:t>cities</a:t>
            </a:r>
            <a:r>
              <a:rPr lang="it-IT" dirty="0"/>
              <a:t>), and </a:t>
            </a:r>
            <a:r>
              <a:rPr lang="it-IT" dirty="0" err="1"/>
              <a:t>clergy</a:t>
            </a: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63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endParaRPr lang="it-IT" sz="800" dirty="0"/>
          </a:p>
          <a:p>
            <a:r>
              <a:rPr lang="it-IT" dirty="0"/>
              <a:t>Edward III (1327-77)</a:t>
            </a:r>
          </a:p>
          <a:p>
            <a:pPr lvl="1"/>
            <a:r>
              <a:rPr lang="it-IT" dirty="0" err="1"/>
              <a:t>Justices</a:t>
            </a:r>
            <a:r>
              <a:rPr lang="it-IT" dirty="0"/>
              <a:t> of the </a:t>
            </a:r>
            <a:r>
              <a:rPr lang="it-IT" dirty="0" err="1"/>
              <a:t>Peace</a:t>
            </a:r>
            <a:r>
              <a:rPr lang="it-IT" dirty="0"/>
              <a:t> </a:t>
            </a:r>
          </a:p>
          <a:p>
            <a:pPr lvl="2"/>
            <a:r>
              <a:rPr lang="it-IT" sz="2400" dirty="0" err="1"/>
              <a:t>chosen</a:t>
            </a:r>
            <a:r>
              <a:rPr lang="it-IT" sz="2400" dirty="0"/>
              <a:t> from the </a:t>
            </a:r>
            <a:r>
              <a:rPr lang="it-IT" sz="2400" dirty="0" err="1"/>
              <a:t>landed</a:t>
            </a:r>
            <a:r>
              <a:rPr lang="it-IT" sz="2400" dirty="0"/>
              <a:t> </a:t>
            </a:r>
            <a:r>
              <a:rPr lang="it-IT" sz="2400" dirty="0" err="1"/>
              <a:t>gentry</a:t>
            </a:r>
            <a:r>
              <a:rPr lang="it-IT" sz="2400" dirty="0"/>
              <a:t> (</a:t>
            </a:r>
            <a:r>
              <a:rPr lang="it-IT" sz="2400" dirty="0" err="1"/>
              <a:t>neither</a:t>
            </a:r>
            <a:r>
              <a:rPr lang="it-IT" sz="2400" dirty="0"/>
              <a:t> </a:t>
            </a:r>
            <a:r>
              <a:rPr lang="it-IT" sz="2400" dirty="0" err="1"/>
              <a:t>nobles</a:t>
            </a:r>
            <a:r>
              <a:rPr lang="it-IT" sz="2400" dirty="0"/>
              <a:t> </a:t>
            </a:r>
            <a:r>
              <a:rPr lang="it-IT" sz="2400" dirty="0" err="1"/>
              <a:t>nor</a:t>
            </a:r>
            <a:r>
              <a:rPr lang="it-IT" sz="2400" dirty="0"/>
              <a:t> </a:t>
            </a:r>
            <a:r>
              <a:rPr lang="it-IT" sz="2400" dirty="0" err="1"/>
              <a:t>peasants</a:t>
            </a:r>
            <a:r>
              <a:rPr lang="it-IT" sz="2400" dirty="0"/>
              <a:t>)</a:t>
            </a:r>
          </a:p>
          <a:p>
            <a:pPr lvl="2"/>
            <a:r>
              <a:rPr lang="it-IT" sz="2400" dirty="0"/>
              <a:t>made the middle </a:t>
            </a:r>
            <a:r>
              <a:rPr lang="it-IT" sz="2400" dirty="0" err="1"/>
              <a:t>class</a:t>
            </a:r>
            <a:r>
              <a:rPr lang="it-IT" sz="2400" dirty="0"/>
              <a:t> </a:t>
            </a:r>
            <a:r>
              <a:rPr lang="it-IT" sz="2400" dirty="0" err="1"/>
              <a:t>stronger</a:t>
            </a:r>
            <a:endParaRPr lang="it-IT" sz="2400" dirty="0"/>
          </a:p>
          <a:p>
            <a:endParaRPr lang="it-IT" sz="1400" dirty="0"/>
          </a:p>
          <a:p>
            <a:r>
              <a:rPr lang="it-IT" dirty="0"/>
              <a:t>The </a:t>
            </a:r>
            <a:r>
              <a:rPr lang="it-IT" dirty="0" err="1"/>
              <a:t>Hundred</a:t>
            </a:r>
            <a:r>
              <a:rPr lang="it-IT" dirty="0"/>
              <a:t> </a:t>
            </a:r>
            <a:r>
              <a:rPr lang="it-IT" dirty="0" err="1"/>
              <a:t>Years</a:t>
            </a:r>
            <a:r>
              <a:rPr lang="it-IT" dirty="0"/>
              <a:t>’ War (1337-1453)</a:t>
            </a:r>
          </a:p>
          <a:p>
            <a:pPr lvl="1"/>
            <a:r>
              <a:rPr lang="it-IT" dirty="0" err="1"/>
              <a:t>against</a:t>
            </a:r>
            <a:r>
              <a:rPr lang="it-IT" dirty="0"/>
              <a:t> France</a:t>
            </a:r>
          </a:p>
          <a:p>
            <a:pPr lvl="1"/>
            <a:endParaRPr lang="it-IT" sz="1400" dirty="0"/>
          </a:p>
          <a:p>
            <a:r>
              <a:rPr lang="it-IT" dirty="0"/>
              <a:t>The Black Death (1348): 1/3 </a:t>
            </a:r>
            <a:r>
              <a:rPr lang="it-IT" dirty="0" err="1"/>
              <a:t>population</a:t>
            </a:r>
            <a:r>
              <a:rPr lang="it-IT" dirty="0"/>
              <a:t> </a:t>
            </a:r>
            <a:r>
              <a:rPr lang="it-IT" dirty="0" err="1"/>
              <a:t>died</a:t>
            </a:r>
            <a:endParaRPr lang="it-IT" dirty="0"/>
          </a:p>
          <a:p>
            <a:endParaRPr lang="it-IT" sz="1400" dirty="0"/>
          </a:p>
          <a:p>
            <a:r>
              <a:rPr lang="it-IT" dirty="0"/>
              <a:t>1455-1485: House of Lancaster vs House of York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445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Answer</a:t>
            </a:r>
            <a:r>
              <a:rPr lang="it-IT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following</a:t>
            </a:r>
            <a:r>
              <a:rPr lang="it-IT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questions</a:t>
            </a:r>
            <a:endParaRPr lang="it-IT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ts val="2400"/>
              </a:spcBef>
            </a:pP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Who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created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«Model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Parliament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» and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why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ts val="2400"/>
              </a:spcBef>
            </a:pP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were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rising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social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classes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in the 14th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century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in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England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ts val="2400"/>
              </a:spcBef>
            </a:pP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How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did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Parliament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evolve in the 14th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century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ts val="2400"/>
              </a:spcBef>
            </a:pP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were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main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causes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of the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Hundred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Years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’ War?</a:t>
            </a:r>
          </a:p>
          <a:p>
            <a:pPr>
              <a:spcBef>
                <a:spcPts val="2400"/>
              </a:spcBef>
            </a:pP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How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did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War of the </a:t>
            </a:r>
            <a:r>
              <a:rPr lang="it-IT" sz="24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Roses</a:t>
            </a:r>
            <a:r>
              <a:rPr lang="it-IT" sz="24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end?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The </a:t>
            </a:r>
            <a:r>
              <a:rPr lang="it-IT" b="1" dirty="0" err="1"/>
              <a:t>Plantagenets</a:t>
            </a:r>
            <a:r>
              <a:rPr lang="it-IT" b="1" dirty="0"/>
              <a:t> </a:t>
            </a:r>
            <a:r>
              <a:rPr lang="it-IT" sz="2400" b="1" dirty="0"/>
              <a:t>(2)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50883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Autofit/>
          </a:bodyPr>
          <a:lstStyle/>
          <a:p>
            <a:r>
              <a:rPr lang="it-IT" sz="3600" dirty="0" err="1"/>
              <a:t>History</a:t>
            </a:r>
            <a:endParaRPr lang="it-IT" sz="3600" dirty="0"/>
          </a:p>
          <a:p>
            <a:pPr lvl="1"/>
            <a:r>
              <a:rPr lang="it-IT" sz="3200" dirty="0">
                <a:solidFill>
                  <a:schemeClr val="tx1"/>
                </a:solidFill>
              </a:rPr>
              <a:t>William I</a:t>
            </a:r>
          </a:p>
          <a:p>
            <a:pPr lvl="2"/>
            <a:r>
              <a:rPr lang="it-IT" sz="2800" dirty="0"/>
              <a:t>the </a:t>
            </a:r>
            <a:r>
              <a:rPr lang="it-IT" sz="2800" dirty="0" err="1"/>
              <a:t>Feudal</a:t>
            </a:r>
            <a:r>
              <a:rPr lang="it-IT" sz="2800" dirty="0"/>
              <a:t> </a:t>
            </a:r>
            <a:r>
              <a:rPr lang="it-IT" sz="2800" dirty="0" err="1"/>
              <a:t>system</a:t>
            </a:r>
            <a:endParaRPr lang="it-IT" sz="2800" dirty="0"/>
          </a:p>
          <a:p>
            <a:pPr lvl="1"/>
            <a:r>
              <a:rPr lang="it-IT" sz="3200" dirty="0">
                <a:solidFill>
                  <a:schemeClr val="tx1"/>
                </a:solidFill>
              </a:rPr>
              <a:t>The </a:t>
            </a:r>
            <a:r>
              <a:rPr lang="it-IT" sz="3200" dirty="0" err="1">
                <a:solidFill>
                  <a:schemeClr val="tx1"/>
                </a:solidFill>
              </a:rPr>
              <a:t>Plantagenets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it-IT" sz="2800" dirty="0"/>
              <a:t>Magna </a:t>
            </a:r>
            <a:r>
              <a:rPr lang="it-IT" sz="2800" dirty="0" err="1"/>
              <a:t>Charta</a:t>
            </a:r>
            <a:r>
              <a:rPr lang="it-IT" sz="2800" dirty="0"/>
              <a:t> </a:t>
            </a:r>
            <a:r>
              <a:rPr lang="it-IT" sz="2800" dirty="0" err="1"/>
              <a:t>Libertatum</a:t>
            </a:r>
            <a:endParaRPr lang="it-IT" sz="2800" dirty="0"/>
          </a:p>
          <a:p>
            <a:pPr lvl="2"/>
            <a:r>
              <a:rPr lang="it-IT" sz="2800" dirty="0"/>
              <a:t>Common Law and first </a:t>
            </a:r>
            <a:r>
              <a:rPr lang="it-IT" sz="2800" dirty="0" err="1"/>
              <a:t>Parliament</a:t>
            </a:r>
            <a:endParaRPr lang="it-IT" sz="2800" dirty="0"/>
          </a:p>
          <a:p>
            <a:pPr lvl="1"/>
            <a:r>
              <a:rPr lang="it-IT" sz="3200" dirty="0">
                <a:solidFill>
                  <a:schemeClr val="tx1"/>
                </a:solidFill>
              </a:rPr>
              <a:t>The </a:t>
            </a:r>
            <a:r>
              <a:rPr lang="it-IT" sz="3200" dirty="0" err="1">
                <a:solidFill>
                  <a:schemeClr val="tx1"/>
                </a:solidFill>
              </a:rPr>
              <a:t>Hundred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Years</a:t>
            </a:r>
            <a:r>
              <a:rPr lang="it-IT" sz="3200" dirty="0">
                <a:solidFill>
                  <a:schemeClr val="tx1"/>
                </a:solidFill>
              </a:rPr>
              <a:t>’ War</a:t>
            </a:r>
          </a:p>
          <a:p>
            <a:pPr lvl="2"/>
            <a:r>
              <a:rPr lang="it-IT" sz="3200" dirty="0"/>
              <a:t>The War of the </a:t>
            </a:r>
            <a:r>
              <a:rPr lang="it-IT" sz="3200" dirty="0" err="1"/>
              <a:t>Roses</a:t>
            </a:r>
            <a:endParaRPr lang="it-IT" sz="3200" dirty="0"/>
          </a:p>
          <a:p>
            <a:pPr marL="365760" lvl="1" indent="0">
              <a:buNone/>
            </a:pPr>
            <a:endParaRPr lang="it-IT" sz="32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err="1"/>
              <a:t>Summary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483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Autofit/>
          </a:bodyPr>
          <a:lstStyle/>
          <a:p>
            <a:r>
              <a:rPr lang="it-IT" sz="3600" dirty="0" err="1"/>
              <a:t>History</a:t>
            </a:r>
            <a:endParaRPr lang="it-IT" sz="3600" dirty="0"/>
          </a:p>
          <a:p>
            <a:pPr lvl="1"/>
            <a:r>
              <a:rPr lang="it-IT" sz="3200" dirty="0">
                <a:solidFill>
                  <a:schemeClr val="tx1"/>
                </a:solidFill>
              </a:rPr>
              <a:t>William I</a:t>
            </a:r>
          </a:p>
          <a:p>
            <a:pPr lvl="2"/>
            <a:r>
              <a:rPr lang="it-IT" sz="2800" dirty="0"/>
              <a:t>the </a:t>
            </a:r>
            <a:r>
              <a:rPr lang="it-IT" sz="2800" dirty="0" err="1"/>
              <a:t>Feudal</a:t>
            </a:r>
            <a:r>
              <a:rPr lang="it-IT" sz="2800" dirty="0"/>
              <a:t> </a:t>
            </a:r>
            <a:r>
              <a:rPr lang="it-IT" sz="2800" dirty="0" err="1"/>
              <a:t>system</a:t>
            </a:r>
            <a:endParaRPr lang="it-IT" sz="2800" dirty="0"/>
          </a:p>
          <a:p>
            <a:pPr lvl="1"/>
            <a:r>
              <a:rPr lang="it-IT" sz="3200" dirty="0">
                <a:solidFill>
                  <a:schemeClr val="tx1"/>
                </a:solidFill>
              </a:rPr>
              <a:t>The </a:t>
            </a:r>
            <a:r>
              <a:rPr lang="it-IT" sz="3200" dirty="0" err="1">
                <a:solidFill>
                  <a:schemeClr val="tx1"/>
                </a:solidFill>
              </a:rPr>
              <a:t>Plantagenets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</a:p>
          <a:p>
            <a:pPr lvl="2"/>
            <a:r>
              <a:rPr lang="it-IT" sz="2800" dirty="0"/>
              <a:t>Magna </a:t>
            </a:r>
            <a:r>
              <a:rPr lang="it-IT" sz="2800" dirty="0" err="1"/>
              <a:t>Charta</a:t>
            </a:r>
            <a:r>
              <a:rPr lang="it-IT" sz="2800" dirty="0"/>
              <a:t> </a:t>
            </a:r>
            <a:r>
              <a:rPr lang="it-IT" sz="2800" dirty="0" err="1"/>
              <a:t>Libertatum</a:t>
            </a:r>
            <a:endParaRPr lang="it-IT" sz="2800" dirty="0"/>
          </a:p>
          <a:p>
            <a:pPr lvl="2"/>
            <a:r>
              <a:rPr lang="it-IT" sz="2800" dirty="0"/>
              <a:t>Common Law and first </a:t>
            </a:r>
            <a:r>
              <a:rPr lang="it-IT" sz="2800" dirty="0" err="1"/>
              <a:t>Parliament</a:t>
            </a:r>
            <a:endParaRPr lang="it-IT" sz="2800" dirty="0"/>
          </a:p>
          <a:p>
            <a:pPr lvl="1"/>
            <a:r>
              <a:rPr lang="it-IT" sz="3200" dirty="0">
                <a:solidFill>
                  <a:schemeClr val="tx1"/>
                </a:solidFill>
              </a:rPr>
              <a:t>The </a:t>
            </a:r>
            <a:r>
              <a:rPr lang="it-IT" sz="3200" dirty="0" err="1">
                <a:solidFill>
                  <a:schemeClr val="tx1"/>
                </a:solidFill>
              </a:rPr>
              <a:t>Hundred</a:t>
            </a:r>
            <a:r>
              <a:rPr lang="it-IT" sz="3200" dirty="0">
                <a:solidFill>
                  <a:schemeClr val="tx1"/>
                </a:solidFill>
              </a:rPr>
              <a:t> </a:t>
            </a:r>
            <a:r>
              <a:rPr lang="it-IT" sz="3200" dirty="0" err="1">
                <a:solidFill>
                  <a:schemeClr val="tx1"/>
                </a:solidFill>
              </a:rPr>
              <a:t>Years</a:t>
            </a:r>
            <a:r>
              <a:rPr lang="it-IT" sz="3200" dirty="0">
                <a:solidFill>
                  <a:schemeClr val="tx1"/>
                </a:solidFill>
              </a:rPr>
              <a:t>’ War</a:t>
            </a:r>
          </a:p>
          <a:p>
            <a:pPr lvl="2"/>
            <a:r>
              <a:rPr lang="it-IT" sz="3200" dirty="0"/>
              <a:t>The War of the </a:t>
            </a:r>
            <a:r>
              <a:rPr lang="it-IT" sz="3200" dirty="0" err="1"/>
              <a:t>Roses</a:t>
            </a:r>
            <a:endParaRPr lang="it-IT" sz="3200" dirty="0"/>
          </a:p>
          <a:p>
            <a:pPr marL="365760" lvl="1" indent="0">
              <a:buNone/>
            </a:pPr>
            <a:endParaRPr lang="it-IT" sz="32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dirty="0" err="1"/>
              <a:t>Outline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58062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it-IT" sz="2800" dirty="0" err="1"/>
              <a:t>Confiscated</a:t>
            </a:r>
            <a:r>
              <a:rPr lang="it-IT" sz="2800" dirty="0"/>
              <a:t> </a:t>
            </a:r>
            <a:r>
              <a:rPr lang="it-IT" sz="2800" dirty="0" err="1"/>
              <a:t>all</a:t>
            </a:r>
            <a:r>
              <a:rPr lang="it-IT" sz="2800" dirty="0"/>
              <a:t> the </a:t>
            </a:r>
            <a:r>
              <a:rPr lang="it-IT" sz="2800" dirty="0" err="1"/>
              <a:t>land</a:t>
            </a:r>
            <a:r>
              <a:rPr lang="it-IT" sz="2800" dirty="0"/>
              <a:t> from the </a:t>
            </a:r>
            <a:r>
              <a:rPr lang="it-IT" sz="2800" dirty="0" err="1"/>
              <a:t>Saxons</a:t>
            </a:r>
            <a:endParaRPr lang="it-IT" sz="2800" dirty="0"/>
          </a:p>
          <a:p>
            <a:pPr>
              <a:spcBef>
                <a:spcPts val="1800"/>
              </a:spcBef>
            </a:pPr>
            <a:r>
              <a:rPr lang="it-IT" sz="2800" dirty="0"/>
              <a:t>Distributed </a:t>
            </a:r>
            <a:r>
              <a:rPr lang="it-IT" sz="2800" dirty="0" err="1"/>
              <a:t>it</a:t>
            </a:r>
            <a:r>
              <a:rPr lang="it-IT" sz="2800" dirty="0"/>
              <a:t> to </a:t>
            </a:r>
            <a:r>
              <a:rPr lang="it-IT" sz="2800" dirty="0" err="1"/>
              <a:t>his</a:t>
            </a:r>
            <a:r>
              <a:rPr lang="it-IT" sz="2800" dirty="0"/>
              <a:t> </a:t>
            </a:r>
            <a:r>
              <a:rPr lang="it-IT" sz="2800" dirty="0" err="1"/>
              <a:t>supporting</a:t>
            </a:r>
            <a:r>
              <a:rPr lang="it-IT" sz="2800" dirty="0"/>
              <a:t> </a:t>
            </a:r>
            <a:r>
              <a:rPr lang="it-IT" sz="2800" dirty="0" err="1"/>
              <a:t>barons</a:t>
            </a:r>
            <a:endParaRPr lang="it-IT" sz="2800" dirty="0"/>
          </a:p>
          <a:p>
            <a:pPr>
              <a:spcBef>
                <a:spcPts val="1800"/>
              </a:spcBef>
            </a:pPr>
            <a:r>
              <a:rPr lang="it-IT" sz="2800" dirty="0" err="1"/>
              <a:t>Structured</a:t>
            </a:r>
            <a:r>
              <a:rPr lang="it-IT" sz="2800" dirty="0"/>
              <a:t> the </a:t>
            </a:r>
            <a:r>
              <a:rPr lang="it-IT" sz="2800" dirty="0" err="1"/>
              <a:t>British</a:t>
            </a:r>
            <a:r>
              <a:rPr lang="it-IT" sz="2800" dirty="0"/>
              <a:t> society </a:t>
            </a:r>
            <a:r>
              <a:rPr lang="it-IT" sz="2800" dirty="0" err="1"/>
              <a:t>according</a:t>
            </a:r>
            <a:r>
              <a:rPr lang="it-IT" sz="2800" dirty="0"/>
              <a:t> to the </a:t>
            </a:r>
            <a:r>
              <a:rPr lang="it-IT" sz="2800" dirty="0" err="1"/>
              <a:t>principles</a:t>
            </a:r>
            <a:r>
              <a:rPr lang="it-IT" sz="2800" dirty="0"/>
              <a:t> of </a:t>
            </a:r>
            <a:r>
              <a:rPr lang="it-IT" sz="2800" dirty="0" err="1"/>
              <a:t>feudalism</a:t>
            </a:r>
            <a:r>
              <a:rPr lang="it-IT" sz="2800" dirty="0"/>
              <a:t>*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William I </a:t>
            </a:r>
            <a:r>
              <a:rPr lang="it-IT" sz="2400" dirty="0"/>
              <a:t>(</a:t>
            </a:r>
            <a:r>
              <a:rPr lang="it-IT" sz="2400" u="sng" dirty="0">
                <a:effectLst/>
              </a:rPr>
              <a:t>c.</a:t>
            </a:r>
            <a:r>
              <a:rPr lang="it-IT" sz="2400" dirty="0">
                <a:effectLst/>
              </a:rPr>
              <a:t> 1028 – 1087)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9822" y="4797152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* From the </a:t>
            </a:r>
            <a:r>
              <a:rPr lang="it-IT" sz="2400" dirty="0" err="1"/>
              <a:t>Gothic</a:t>
            </a:r>
            <a:r>
              <a:rPr lang="it-IT" sz="2400" dirty="0"/>
              <a:t> </a:t>
            </a:r>
            <a:r>
              <a:rPr lang="it-IT" sz="2400" i="1" dirty="0" err="1"/>
              <a:t>faihu</a:t>
            </a:r>
            <a:r>
              <a:rPr lang="it-IT" sz="2400" i="1" dirty="0"/>
              <a:t> </a:t>
            </a:r>
            <a:r>
              <a:rPr lang="it-IT" sz="2400" dirty="0"/>
              <a:t>(late Latin </a:t>
            </a:r>
            <a:r>
              <a:rPr lang="it-IT" sz="2400" i="1" dirty="0" err="1"/>
              <a:t>feudum</a:t>
            </a:r>
            <a:r>
              <a:rPr lang="it-IT" sz="2400" dirty="0"/>
              <a:t>, English </a:t>
            </a:r>
            <a:r>
              <a:rPr lang="it-IT" sz="2400" i="1" dirty="0" err="1"/>
              <a:t>fief</a:t>
            </a:r>
            <a:r>
              <a:rPr lang="it-IT" sz="2400" dirty="0"/>
              <a:t>), i.e. </a:t>
            </a:r>
            <a:r>
              <a:rPr lang="en-US" sz="2400" dirty="0">
                <a:solidFill>
                  <a:srgbClr val="7030A0"/>
                </a:solidFill>
              </a:rPr>
              <a:t>heritable property </a:t>
            </a:r>
            <a:r>
              <a:rPr lang="en-US" sz="2400" dirty="0"/>
              <a:t>(in Gothic also </a:t>
            </a:r>
            <a:r>
              <a:rPr lang="en-US" sz="2400" i="1" dirty="0"/>
              <a:t>cattle</a:t>
            </a:r>
            <a:r>
              <a:rPr lang="en-US" sz="2400" dirty="0"/>
              <a:t>) or </a:t>
            </a:r>
            <a:r>
              <a:rPr lang="en-US" sz="2400" dirty="0">
                <a:solidFill>
                  <a:srgbClr val="7030A0"/>
                </a:solidFill>
              </a:rPr>
              <a:t>right</a:t>
            </a:r>
            <a:r>
              <a:rPr lang="en-US" sz="2400" dirty="0"/>
              <a:t> granted by a </a:t>
            </a:r>
            <a:r>
              <a:rPr lang="en-US" sz="2400" dirty="0">
                <a:solidFill>
                  <a:srgbClr val="7030A0"/>
                </a:solidFill>
              </a:rPr>
              <a:t>lord</a:t>
            </a:r>
            <a:r>
              <a:rPr lang="en-US" sz="2400" dirty="0"/>
              <a:t> to a </a:t>
            </a:r>
            <a:r>
              <a:rPr lang="en-US" sz="2400" dirty="0">
                <a:solidFill>
                  <a:srgbClr val="7030A0"/>
                </a:solidFill>
              </a:rPr>
              <a:t>vassal</a:t>
            </a:r>
            <a:r>
              <a:rPr lang="en-US" sz="2400" dirty="0"/>
              <a:t> who held it in </a:t>
            </a:r>
            <a:r>
              <a:rPr lang="en-US" sz="2400" dirty="0">
                <a:solidFill>
                  <a:srgbClr val="7030A0"/>
                </a:solidFill>
              </a:rPr>
              <a:t>fealty</a:t>
            </a:r>
            <a:r>
              <a:rPr lang="en-US" sz="2400" dirty="0"/>
              <a:t> (or "in fee") in return for a form of </a:t>
            </a:r>
            <a:r>
              <a:rPr lang="en-US" sz="2400" dirty="0">
                <a:solidFill>
                  <a:srgbClr val="7030A0"/>
                </a:solidFill>
              </a:rPr>
              <a:t>allegiance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7030A0"/>
                </a:solidFill>
              </a:rPr>
              <a:t>service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300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Feudal</a:t>
            </a:r>
            <a:r>
              <a:rPr lang="it-IT" dirty="0"/>
              <a:t> World</a:t>
            </a: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6938724" cy="4536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8348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Feudal</a:t>
            </a:r>
            <a:r>
              <a:rPr lang="it-IT" dirty="0"/>
              <a:t> World – </a:t>
            </a:r>
            <a:r>
              <a:rPr lang="it-IT" sz="3600" dirty="0"/>
              <a:t>The </a:t>
            </a:r>
            <a:r>
              <a:rPr lang="it-IT" sz="3600" dirty="0" err="1"/>
              <a:t>Manor</a:t>
            </a:r>
            <a:endParaRPr lang="it-IT" sz="36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31242"/>
            <a:ext cx="7560840" cy="4747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01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Answer</a:t>
            </a:r>
            <a:r>
              <a:rPr lang="it-IT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following</a:t>
            </a:r>
            <a:r>
              <a:rPr lang="it-IT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4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questions</a:t>
            </a:r>
            <a:endParaRPr lang="it-IT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  <a:p>
            <a:pPr>
              <a:spcBef>
                <a:spcPts val="2400"/>
              </a:spcBef>
            </a:pP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Who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was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William I? By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other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names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was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he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called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Why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ts val="2400"/>
              </a:spcBef>
            </a:pP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system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did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William introduce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into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England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Why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  <a:p>
            <a:pPr>
              <a:spcBef>
                <a:spcPts val="2400"/>
              </a:spcBef>
            </a:pP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What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is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the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structure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of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that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3200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system</a:t>
            </a:r>
            <a:r>
              <a:rPr lang="it-IT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William I</a:t>
            </a:r>
          </a:p>
        </p:txBody>
      </p:sp>
    </p:spTree>
    <p:extLst>
      <p:ext uri="{BB962C8B-B14F-4D97-AF65-F5344CB8AC3E}">
        <p14:creationId xmlns:p14="http://schemas.microsoft.com/office/powerpoint/2010/main" val="98126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/>
          </a:bodyPr>
          <a:lstStyle/>
          <a:p>
            <a:r>
              <a:rPr lang="it-IT" dirty="0" err="1"/>
              <a:t>After</a:t>
            </a:r>
            <a:r>
              <a:rPr lang="it-IT" dirty="0"/>
              <a:t> William: </a:t>
            </a:r>
          </a:p>
          <a:p>
            <a:pPr lvl="1"/>
            <a:r>
              <a:rPr lang="it-IT" dirty="0"/>
              <a:t>William II and Henry I (</a:t>
            </a:r>
            <a:r>
              <a:rPr lang="it-IT" dirty="0" err="1"/>
              <a:t>his</a:t>
            </a:r>
            <a:r>
              <a:rPr lang="it-IT" dirty="0"/>
              <a:t> </a:t>
            </a:r>
            <a:r>
              <a:rPr lang="it-IT" dirty="0" err="1"/>
              <a:t>children</a:t>
            </a:r>
            <a:r>
              <a:rPr lang="it-IT" dirty="0"/>
              <a:t>)</a:t>
            </a:r>
          </a:p>
          <a:p>
            <a:pPr lvl="1"/>
            <a:r>
              <a:rPr lang="it-IT" dirty="0"/>
              <a:t>Stephen (</a:t>
            </a:r>
            <a:r>
              <a:rPr lang="it-IT" dirty="0" err="1"/>
              <a:t>Henry’s</a:t>
            </a:r>
            <a:r>
              <a:rPr lang="it-IT" dirty="0"/>
              <a:t> </a:t>
            </a:r>
            <a:r>
              <a:rPr lang="it-IT" dirty="0" err="1"/>
              <a:t>nephew</a:t>
            </a:r>
            <a:r>
              <a:rPr lang="it-IT" dirty="0"/>
              <a:t>)</a:t>
            </a:r>
          </a:p>
          <a:p>
            <a:pPr lvl="1"/>
            <a:r>
              <a:rPr lang="it-IT" dirty="0" err="1"/>
              <a:t>Matilda</a:t>
            </a:r>
            <a:r>
              <a:rPr lang="it-IT" dirty="0"/>
              <a:t> (</a:t>
            </a:r>
            <a:r>
              <a:rPr lang="it-IT" dirty="0" err="1"/>
              <a:t>Henry’s</a:t>
            </a:r>
            <a:r>
              <a:rPr lang="it-IT" dirty="0"/>
              <a:t> </a:t>
            </a:r>
            <a:r>
              <a:rPr lang="it-IT" dirty="0" err="1"/>
              <a:t>daughter</a:t>
            </a:r>
            <a:r>
              <a:rPr lang="it-IT" dirty="0"/>
              <a:t>) – </a:t>
            </a:r>
            <a:r>
              <a:rPr lang="it-IT" dirty="0" err="1"/>
              <a:t>civil</a:t>
            </a:r>
            <a:r>
              <a:rPr lang="it-IT" dirty="0"/>
              <a:t> war </a:t>
            </a:r>
            <a:r>
              <a:rPr lang="it-IT" dirty="0" err="1"/>
              <a:t>between</a:t>
            </a:r>
            <a:r>
              <a:rPr lang="it-IT" dirty="0"/>
              <a:t> Stephen and </a:t>
            </a:r>
            <a:r>
              <a:rPr lang="it-IT" dirty="0" err="1"/>
              <a:t>Matilda</a:t>
            </a:r>
            <a:r>
              <a:rPr lang="it-IT" dirty="0"/>
              <a:t> (the </a:t>
            </a:r>
            <a:r>
              <a:rPr lang="it-IT" dirty="0" err="1"/>
              <a:t>anarchy</a:t>
            </a:r>
            <a:r>
              <a:rPr lang="it-IT" dirty="0"/>
              <a:t>)</a:t>
            </a:r>
          </a:p>
          <a:p>
            <a:r>
              <a:rPr lang="it-IT" dirty="0"/>
              <a:t>Henry II (</a:t>
            </a:r>
            <a:r>
              <a:rPr lang="it-IT" dirty="0" err="1"/>
              <a:t>Matilda’s</a:t>
            </a:r>
            <a:r>
              <a:rPr lang="it-IT" dirty="0"/>
              <a:t> son): </a:t>
            </a:r>
            <a:r>
              <a:rPr lang="en-US" dirty="0"/>
              <a:t>Count of Anjou, Count of Maine, Duke of Normandy, Duke of Aquitaine, Duke of Gascony, Count of Nantes, Lord of Ireland</a:t>
            </a:r>
          </a:p>
          <a:p>
            <a:pPr lvl="1"/>
            <a:r>
              <a:rPr lang="en-US" dirty="0"/>
              <a:t>Anjou &gt; </a:t>
            </a:r>
            <a:r>
              <a:rPr lang="en-US" dirty="0" err="1"/>
              <a:t>Angevins</a:t>
            </a:r>
            <a:endParaRPr lang="en-US" dirty="0"/>
          </a:p>
          <a:p>
            <a:pPr lvl="1"/>
            <a:r>
              <a:rPr lang="en-US" dirty="0"/>
              <a:t>Anjou &lt; Original land of </a:t>
            </a:r>
            <a:r>
              <a:rPr lang="en-US" dirty="0" err="1"/>
              <a:t>Plantagenets</a:t>
            </a:r>
            <a:r>
              <a:rPr lang="en-US" dirty="0"/>
              <a:t> (general term that included </a:t>
            </a:r>
            <a:r>
              <a:rPr lang="en-US" dirty="0" err="1"/>
              <a:t>Angevins</a:t>
            </a:r>
            <a:r>
              <a:rPr lang="en-US" dirty="0"/>
              <a:t>, and the Houses of Lancaster and York)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159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Henry II (1154)</a:t>
            </a:r>
          </a:p>
          <a:p>
            <a:pPr lvl="1"/>
            <a:r>
              <a:rPr lang="it-IT" dirty="0" err="1"/>
              <a:t>Reform</a:t>
            </a:r>
            <a:r>
              <a:rPr lang="it-IT" dirty="0"/>
              <a:t> of the </a:t>
            </a:r>
            <a:r>
              <a:rPr lang="it-IT" dirty="0" err="1"/>
              <a:t>Judicial</a:t>
            </a:r>
            <a:r>
              <a:rPr lang="it-IT" dirty="0"/>
              <a:t> System (Common Law)</a:t>
            </a:r>
          </a:p>
          <a:p>
            <a:pPr lvl="1"/>
            <a:r>
              <a:rPr lang="it-IT" dirty="0" err="1"/>
              <a:t>Assize</a:t>
            </a:r>
            <a:r>
              <a:rPr lang="it-IT" dirty="0"/>
              <a:t> of </a:t>
            </a:r>
            <a:r>
              <a:rPr lang="it-IT" dirty="0" err="1"/>
              <a:t>Clarendon</a:t>
            </a:r>
            <a:r>
              <a:rPr lang="it-IT" dirty="0"/>
              <a:t> (1166, first «</a:t>
            </a:r>
            <a:r>
              <a:rPr lang="it-IT" dirty="0" err="1"/>
              <a:t>periodical</a:t>
            </a:r>
            <a:r>
              <a:rPr lang="it-IT" dirty="0"/>
              <a:t>» court)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41237"/>
            <a:ext cx="4176464" cy="337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99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Henry II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>
          <a:xfrm>
            <a:off x="395536" y="2348880"/>
            <a:ext cx="4038600" cy="3769616"/>
          </a:xfrm>
        </p:spPr>
        <p:txBody>
          <a:bodyPr/>
          <a:lstStyle/>
          <a:p>
            <a:r>
              <a:rPr lang="it-IT" dirty="0"/>
              <a:t>King</a:t>
            </a:r>
          </a:p>
          <a:p>
            <a:r>
              <a:rPr lang="it-IT" dirty="0"/>
              <a:t>State </a:t>
            </a:r>
          </a:p>
          <a:p>
            <a:r>
              <a:rPr lang="it-IT" dirty="0" err="1"/>
              <a:t>Constitution</a:t>
            </a:r>
            <a:r>
              <a:rPr lang="it-IT" dirty="0"/>
              <a:t> of </a:t>
            </a:r>
            <a:r>
              <a:rPr lang="it-IT" dirty="0" err="1"/>
              <a:t>Clarendon</a:t>
            </a:r>
            <a:r>
              <a:rPr lang="it-IT" dirty="0"/>
              <a:t>, 1164</a:t>
            </a:r>
          </a:p>
          <a:p>
            <a:r>
              <a:rPr lang="it-IT" dirty="0" err="1"/>
              <a:t>Clerks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judged</a:t>
            </a:r>
            <a:r>
              <a:rPr lang="it-IT" dirty="0"/>
              <a:t> by a state court</a:t>
            </a: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>
          <a:xfrm>
            <a:off x="4499992" y="2348880"/>
            <a:ext cx="4188396" cy="3766648"/>
          </a:xfrm>
        </p:spPr>
        <p:txBody>
          <a:bodyPr>
            <a:normAutofit/>
          </a:bodyPr>
          <a:lstStyle/>
          <a:p>
            <a:r>
              <a:rPr lang="it-IT" dirty="0" err="1"/>
              <a:t>Archbishop</a:t>
            </a:r>
            <a:r>
              <a:rPr lang="it-IT" dirty="0"/>
              <a:t> of Canterbury</a:t>
            </a:r>
          </a:p>
          <a:p>
            <a:r>
              <a:rPr lang="it-IT" dirty="0"/>
              <a:t>Church</a:t>
            </a:r>
          </a:p>
          <a:p>
            <a:r>
              <a:rPr lang="it-IT" dirty="0" err="1"/>
              <a:t>Clerks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be </a:t>
            </a:r>
            <a:r>
              <a:rPr lang="it-IT" dirty="0" err="1"/>
              <a:t>judged</a:t>
            </a:r>
            <a:r>
              <a:rPr lang="it-IT" dirty="0"/>
              <a:t> by a </a:t>
            </a:r>
            <a:r>
              <a:rPr lang="it-IT" dirty="0" err="1"/>
              <a:t>religious</a:t>
            </a:r>
            <a:r>
              <a:rPr lang="it-IT" dirty="0"/>
              <a:t> court</a:t>
            </a:r>
          </a:p>
          <a:p>
            <a:r>
              <a:rPr lang="it-IT" dirty="0" err="1"/>
              <a:t>Murdered</a:t>
            </a:r>
            <a:r>
              <a:rPr lang="it-IT" dirty="0"/>
              <a:t> in the </a:t>
            </a:r>
            <a:r>
              <a:rPr lang="it-IT" dirty="0" err="1"/>
              <a:t>Cathedral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The </a:t>
            </a:r>
            <a:r>
              <a:rPr lang="it-IT" dirty="0" err="1"/>
              <a:t>Plantagenets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it-IT" dirty="0"/>
              <a:t>Thomas </a:t>
            </a:r>
            <a:r>
              <a:rPr lang="it-IT" dirty="0" err="1"/>
              <a:t>Becket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25107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397</TotalTime>
  <Words>652</Words>
  <Application>Microsoft Office PowerPoint</Application>
  <PresentationFormat>Presentazione su schermo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1" baseType="lpstr">
      <vt:lpstr>Constantia</vt:lpstr>
      <vt:lpstr>Wingdings 2</vt:lpstr>
      <vt:lpstr>Carta</vt:lpstr>
      <vt:lpstr>Late Medieval Britain</vt:lpstr>
      <vt:lpstr>Outline</vt:lpstr>
      <vt:lpstr>William I (c. 1028 – 1087)</vt:lpstr>
      <vt:lpstr>The Feudal World</vt:lpstr>
      <vt:lpstr>The Feudal World – The Manor</vt:lpstr>
      <vt:lpstr>William I</vt:lpstr>
      <vt:lpstr>The Plantagenets</vt:lpstr>
      <vt:lpstr>The Plantagenets</vt:lpstr>
      <vt:lpstr>The Plantagenets</vt:lpstr>
      <vt:lpstr>The Plantagenets</vt:lpstr>
      <vt:lpstr>The Plantagenets</vt:lpstr>
      <vt:lpstr>The Plantagenets</vt:lpstr>
      <vt:lpstr>The Plantagenets</vt:lpstr>
      <vt:lpstr>The Plantagenets (1)</vt:lpstr>
      <vt:lpstr>The Plantagenets</vt:lpstr>
      <vt:lpstr>The Plantagenets</vt:lpstr>
      <vt:lpstr>The Plantagenets (2)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Britain</dc:title>
  <dc:creator>Anna</dc:creator>
  <cp:lastModifiedBy>Anna Lazzari</cp:lastModifiedBy>
  <cp:revision>33</cp:revision>
  <dcterms:created xsi:type="dcterms:W3CDTF">2016-02-08T12:15:56Z</dcterms:created>
  <dcterms:modified xsi:type="dcterms:W3CDTF">2016-05-27T15:19:59Z</dcterms:modified>
</cp:coreProperties>
</file>