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9"/>
  </p:notesMasterIdLst>
  <p:sldIdLst>
    <p:sldId id="256" r:id="rId2"/>
    <p:sldId id="257" r:id="rId3"/>
    <p:sldId id="262" r:id="rId4"/>
    <p:sldId id="272" r:id="rId5"/>
    <p:sldId id="294" r:id="rId6"/>
    <p:sldId id="291" r:id="rId7"/>
    <p:sldId id="292" r:id="rId8"/>
    <p:sldId id="293" r:id="rId9"/>
    <p:sldId id="263" r:id="rId10"/>
    <p:sldId id="268" r:id="rId11"/>
    <p:sldId id="289" r:id="rId12"/>
    <p:sldId id="290" r:id="rId13"/>
    <p:sldId id="275" r:id="rId14"/>
    <p:sldId id="265" r:id="rId15"/>
    <p:sldId id="270" r:id="rId16"/>
    <p:sldId id="276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AFA1A"/>
    <a:srgbClr val="E66C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74334" autoAdjust="0"/>
  </p:normalViewPr>
  <p:slideViewPr>
    <p:cSldViewPr snapToGrid="0">
      <p:cViewPr varScale="1">
        <p:scale>
          <a:sx n="65" d="100"/>
          <a:sy n="65" d="100"/>
        </p:scale>
        <p:origin x="-19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D6CC628-2F59-484A-9C84-2951FDF9E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4438E-41DC-432F-BAB7-BBCDF5CD4CD8}" type="slidenum">
              <a:rPr lang="en-US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9804E-A7E8-45EE-A20B-92C4E7D6A175}" type="slidenum">
              <a:rPr lang="en-US"/>
              <a:pPr/>
              <a:t>10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E095E3-F3F3-435F-861C-DD180ED0D307}" type="slidenum">
              <a:rPr lang="en-US"/>
              <a:pPr/>
              <a:t>11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9804E-A7E8-45EE-A20B-92C4E7D6A175}" type="slidenum">
              <a:rPr lang="en-US"/>
              <a:pPr/>
              <a:t>12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CF417-E585-46ED-873D-D58ED97FE215}" type="slidenum">
              <a:rPr lang="en-US"/>
              <a:pPr/>
              <a:t>13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F2044-B0D5-4478-ACB4-0AE9FB82CBC9}" type="slidenum">
              <a:rPr lang="en-US"/>
              <a:pPr/>
              <a:t>14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3044C4-91D6-4FC4-98E7-3F8A9DC80608}" type="slidenum">
              <a:rPr lang="en-US"/>
              <a:pPr/>
              <a:t>15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30CBA-4E9D-475E-80F2-DFE2C5C2C181}" type="slidenum">
              <a:rPr lang="en-US"/>
              <a:pPr/>
              <a:t>16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D4A8C-86D9-4FDF-B081-313194DE880B}" type="slidenum">
              <a:rPr lang="en-US"/>
              <a:pPr/>
              <a:t>17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FE23D-8412-404E-A768-B011DC37BB0D}" type="slidenum">
              <a:rPr lang="en-US"/>
              <a:pPr/>
              <a:t>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E05DF-1EEA-4FBB-9C46-4F06A59745FC}" type="slidenum">
              <a:rPr lang="en-US"/>
              <a:pPr/>
              <a:t>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7F7F7-46F9-4F4B-978C-B5EF5BDD00CF}" type="slidenum">
              <a:rPr lang="en-US"/>
              <a:pPr/>
              <a:t>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8C39CE-5219-43F5-8149-9462102E6626}" type="slidenum">
              <a:rPr lang="en-US"/>
              <a:pPr/>
              <a:t>5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39360-8789-44E5-9E00-D637D82F578C}" type="slidenum">
              <a:rPr lang="en-US"/>
              <a:pPr/>
              <a:t>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B2E6D0-C644-43F1-A5E9-5A20BFC9F504}" type="slidenum">
              <a:rPr lang="en-US"/>
              <a:pPr/>
              <a:t>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EC215-2428-43BC-9000-A3E5499EDFF1}" type="slidenum">
              <a:rPr lang="en-US"/>
              <a:pPr/>
              <a:t>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E095E3-F3F3-435F-861C-DD180ED0D307}" type="slidenum">
              <a:rPr lang="en-US"/>
              <a:pPr/>
              <a:t>9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sz="10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9501C-678C-4F7F-92E3-68881FF88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80266-8A6B-4394-9E62-31E841B9C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53564-D8E6-4F3A-BACF-91EDC20E8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F9394-4F14-453C-86F8-4FA86B80C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21F93-E8A3-49F2-B1BB-C3DDC0C48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48527-E56E-4E60-811A-5552BD3B7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8CD40-C235-477A-8EA6-829AE478B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B8DE4-5CBB-47CF-8827-4274270CD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6AF67-97F5-40C6-ADCF-F123D16F9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31DA9-A9EF-41B2-A715-327E63F31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4463C-F8F3-4BE2-B571-2484AD80F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E61DFF9-0338-4435-8051-B2217647C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4egC00K7D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8025" y="844550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latin typeface="Matisse ITC" pitchFamily="82" charset="0"/>
              </a:rPr>
              <a:t>Dystopia</a:t>
            </a:r>
            <a:endParaRPr lang="en-US" sz="5400" dirty="0">
              <a:latin typeface="Matisse ITC" pitchFamily="82" charset="0"/>
            </a:endParaRPr>
          </a:p>
        </p:txBody>
      </p:sp>
      <p:pic>
        <p:nvPicPr>
          <p:cNvPr id="4" name="Picture 3" descr="cover1709-198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631" y="2603255"/>
            <a:ext cx="5685692" cy="319820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/>
              <a:t>Relation to the Real World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42925" y="1600200"/>
            <a:ext cx="7827352" cy="4695092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According to Orwell, the fable 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reflected the events that led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up to the Russian Revolution of 1917 and then on into the Stalinist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era.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Orwell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, a democratic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socialist, after his experiences during the Spanish Civil War, became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critic of Joseph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Stalin.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In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a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letter,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Orwell described </a:t>
            </a:r>
            <a:r>
              <a:rPr lang="en-US" i="1" dirty="0" smtClean="0">
                <a:latin typeface="Calibri Light" pitchFamily="34" charset="0"/>
                <a:cs typeface="Calibri Light" pitchFamily="34" charset="0"/>
              </a:rPr>
              <a:t>Animal Farm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 as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“a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 satirical tale against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Stalin” and most characters are allegories of historical characters.</a:t>
            </a:r>
            <a:endParaRPr lang="en-US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u="sng" dirty="0"/>
              <a:t>1984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064369" cy="5113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by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George Orwell (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1948-49)</a:t>
            </a:r>
            <a:endParaRPr lang="en-US" dirty="0" smtClean="0">
              <a:latin typeface="Calibri Light" pitchFamily="34" charset="0"/>
              <a:cs typeface="Calibri Light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S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etting: the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future world of 1984, where the head of government is the all-knowing Big Brother.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Hero (Winston Smith):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longing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for truth and decency leads him to secretly rebel against the government.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“Thought Police”: Arrest Winston, torture him to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“reeducate him” and force him to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“love”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Big Brother.</a:t>
            </a:r>
          </a:p>
        </p:txBody>
      </p:sp>
      <p:pic>
        <p:nvPicPr>
          <p:cNvPr id="9220" name="Picture 4" descr="bigbroth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1296" y="1716821"/>
            <a:ext cx="2865437" cy="3667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/>
              <a:t>Relation to the Real World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42925" y="1600200"/>
            <a:ext cx="7522552" cy="4870938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C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autionary </a:t>
            </a:r>
            <a:r>
              <a:rPr lang="en-US" dirty="0">
                <a:latin typeface="Calibri Light" pitchFamily="34" charset="0"/>
                <a:cs typeface="Calibri Light" pitchFamily="34" charset="0"/>
              </a:rPr>
              <a:t>tale against totalitarianism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D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irect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parallels between the book and the society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of the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time: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Leader worship – similar to Big Brother, dictators Joseph Stalin and Adolf Hitler were revered and followed absolutely</a:t>
            </a:r>
          </a:p>
          <a:p>
            <a:pPr lvl="1">
              <a:lnSpc>
                <a:spcPct val="80000"/>
              </a:lnSpc>
            </a:pPr>
            <a:r>
              <a:rPr lang="en-US" dirty="0" err="1" smtClean="0">
                <a:latin typeface="Calibri Light" pitchFamily="34" charset="0"/>
                <a:cs typeface="Calibri Light" pitchFamily="34" charset="0"/>
              </a:rPr>
              <a:t>Joycamps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 - a reference to Jewish concentration camps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Thought police – a reference to the Gestapo, the secret police of the Nazis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The Use of Propaganda – similar tactics were used in the totalitarian regimes of Hitler and Stalin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u="sng" dirty="0"/>
              <a:t>1984</a:t>
            </a:r>
            <a:r>
              <a:rPr lang="en-US" i="1" dirty="0"/>
              <a:t> </a:t>
            </a:r>
            <a:r>
              <a:rPr lang="en-US" i="1" dirty="0" err="1" smtClean="0"/>
              <a:t>vs</a:t>
            </a:r>
            <a:r>
              <a:rPr lang="en-US" i="1" dirty="0" smtClean="0"/>
              <a:t> </a:t>
            </a:r>
            <a:r>
              <a:rPr lang="en-US" i="1" u="sng" dirty="0"/>
              <a:t>Brave New World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5306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I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n </a:t>
            </a:r>
            <a:r>
              <a:rPr lang="en-US" i="1" dirty="0" smtClean="0">
                <a:latin typeface="Calibri Light" pitchFamily="34" charset="0"/>
                <a:cs typeface="Calibri Light" pitchFamily="34" charset="0"/>
              </a:rPr>
              <a:t>1984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 people are controlled by constant government surveillance, secret police, and torture.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In </a:t>
            </a:r>
            <a:r>
              <a:rPr lang="en-US" i="1" dirty="0" smtClean="0">
                <a:latin typeface="Calibri Light" pitchFamily="34" charset="0"/>
                <a:cs typeface="Calibri Light" pitchFamily="34" charset="0"/>
              </a:rPr>
              <a:t>Brave New World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 humans are controlled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by scientific and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technological interventions that start before birth and last until death, and actually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change how people live and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what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they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want. </a:t>
            </a:r>
          </a:p>
        </p:txBody>
      </p:sp>
      <p:pic>
        <p:nvPicPr>
          <p:cNvPr id="17412" name="Picture 5" descr="MCj033339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8763" y="2538413"/>
            <a:ext cx="1855787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u="sng" dirty="0"/>
              <a:t>Fahrenheit 451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542088" cy="477715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by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Ray Bradbury (1953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Calibri Light" pitchFamily="34" charset="0"/>
              <a:cs typeface="Calibri Light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T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akes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place in the twenty-first century, in an America where books are banned.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Society feels that “opinion” books contain conflicting theories which are disruptive to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society and create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in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equality.</a:t>
            </a:r>
            <a:endParaRPr lang="en-US" dirty="0" smtClean="0">
              <a:latin typeface="Calibri Light" pitchFamily="34" charset="0"/>
              <a:cs typeface="Calibri Light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The penalty for owning one is having one's house and books burnt by "firemen."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451° F is stated as “the temperature at which book paper catches fire and burns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…” (according to Bradbury, of course ;-)).</a:t>
            </a:r>
            <a:endParaRPr lang="en-US" dirty="0" smtClean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18436" name="Picture 6" descr="MCj030789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3900" y="3873500"/>
            <a:ext cx="1830388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MCj038934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6963" y="2155825"/>
            <a:ext cx="1474787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/>
              <a:t>Relation to the Real World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27539" y="1865801"/>
            <a:ext cx="7619999" cy="457016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Bradbury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combined several issues of his contemporary society: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The burnings of books in Nazi Germany.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Stalin's suppression of authors and books in the Soviet Union.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The explosion of a nuclear weapon. </a:t>
            </a:r>
            <a:endParaRPr lang="en-US" dirty="0" smtClean="0">
              <a:latin typeface="Calibri Light" pitchFamily="34" charset="0"/>
              <a:cs typeface="Calibri Light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The phenomenon of McCarthyism in early 1950s US.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latin typeface="Calibri Light" pitchFamily="34" charset="0"/>
              <a:cs typeface="Calibri Light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In Bradbury’s words: "I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meant all kinds of tyrannies anywhere in the world at any time, right, left, or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middle"</a:t>
            </a:r>
            <a:endParaRPr lang="en-US" dirty="0" smtClean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/>
              <a:t>Relation to the Real World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667125" y="1600200"/>
            <a:ext cx="5019675" cy="4983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T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he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presence of fast cars,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omnipresent television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,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and advertisements creates a lifestyle with too much stimulation where no one has the time to concentrate.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Bradbury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also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addressed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concerns about censorship at the expense of personal expression.</a:t>
            </a:r>
          </a:p>
        </p:txBody>
      </p:sp>
      <p:pic>
        <p:nvPicPr>
          <p:cNvPr id="20484" name="Picture 4" descr="fastp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75" y="1878013"/>
            <a:ext cx="26924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Summary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581400" y="2110154"/>
            <a:ext cx="5105400" cy="379827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D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ystopian literature reflects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the many concerns that resonated throughout the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society of the time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. </a:t>
            </a:r>
            <a:endParaRPr lang="en-US" dirty="0" smtClean="0">
              <a:latin typeface="Calibri Light" pitchFamily="34" charset="0"/>
              <a:cs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The concept of a dystopia was introduced to help reveal the potential consequences of a utopia turning against itself. </a:t>
            </a:r>
          </a:p>
        </p:txBody>
      </p:sp>
      <p:pic>
        <p:nvPicPr>
          <p:cNvPr id="22532" name="Picture 5" descr="libraryofcongr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2676" y="2480955"/>
            <a:ext cx="2596173" cy="273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smtClean="0"/>
              <a:t>Utopia </a:t>
            </a:r>
            <a:r>
              <a:rPr lang="en-US" i="1" dirty="0" err="1" smtClean="0"/>
              <a:t>vs</a:t>
            </a:r>
            <a:r>
              <a:rPr lang="en-US" i="1" dirty="0" smtClean="0"/>
              <a:t> Dystopia</a:t>
            </a: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Utopia</a:t>
            </a:r>
            <a:endParaRPr lang="it-I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t-IT" dirty="0" smtClean="0"/>
              <a:t>dystopia</a:t>
            </a:r>
            <a:endParaRPr lang="it-I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457200" y="2362200"/>
            <a:ext cx="4196862" cy="3763963"/>
          </a:xfrm>
        </p:spPr>
        <p:txBody>
          <a:bodyPr/>
          <a:lstStyle/>
          <a:p>
            <a:r>
              <a:rPr lang="en-US" sz="3200" dirty="0" smtClean="0">
                <a:latin typeface="Calibri Light" pitchFamily="34" charset="0"/>
                <a:cs typeface="Calibri Light" pitchFamily="34" charset="0"/>
              </a:rPr>
              <a:t>From Thomas </a:t>
            </a:r>
            <a:r>
              <a:rPr lang="en-US" sz="3200" dirty="0" err="1" smtClean="0">
                <a:latin typeface="Calibri Light" pitchFamily="34" charset="0"/>
                <a:cs typeface="Calibri Light" pitchFamily="34" charset="0"/>
              </a:rPr>
              <a:t>More’s</a:t>
            </a:r>
            <a:r>
              <a:rPr lang="en-US" sz="3200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lang="en-US" sz="3200" i="1" dirty="0" smtClean="0">
                <a:latin typeface="Calibri Light" pitchFamily="34" charset="0"/>
                <a:cs typeface="Calibri Light" pitchFamily="34" charset="0"/>
              </a:rPr>
              <a:t>Utopia</a:t>
            </a:r>
            <a:r>
              <a:rPr lang="en-US" sz="3200" dirty="0" smtClean="0">
                <a:latin typeface="Calibri Light" pitchFamily="34" charset="0"/>
                <a:cs typeface="Calibri Light" pitchFamily="34" charset="0"/>
              </a:rPr>
              <a:t> (1516)</a:t>
            </a:r>
            <a:endParaRPr lang="en-US" sz="3200" i="1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en-US" sz="3200" dirty="0" smtClean="0">
                <a:latin typeface="Calibri Light" pitchFamily="34" charset="0"/>
                <a:cs typeface="Calibri Light" pitchFamily="34" charset="0"/>
              </a:rPr>
              <a:t>A place  or state where a hypothetically perfect society has been created.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200" dirty="0" smtClean="0">
                <a:latin typeface="Calibri Light" pitchFamily="34" charset="0"/>
                <a:cs typeface="Calibri Light" pitchFamily="34" charset="0"/>
              </a:rPr>
              <a:t>A Utopia </a:t>
            </a:r>
            <a:r>
              <a:rPr lang="en-US" sz="3200" dirty="0" smtClean="0">
                <a:latin typeface="Calibri Light" pitchFamily="34" charset="0"/>
                <a:cs typeface="Calibri Light" pitchFamily="34" charset="0"/>
              </a:rPr>
              <a:t>gone badly wrong</a:t>
            </a:r>
            <a:endParaRPr lang="en-US" sz="32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en-US" sz="3200" dirty="0" smtClean="0">
                <a:latin typeface="Calibri Light" pitchFamily="34" charset="0"/>
                <a:cs typeface="Calibri Light" pitchFamily="34" charset="0"/>
              </a:rPr>
              <a:t>An imaginary place or state where everything is as bad as it could possibly be.</a:t>
            </a:r>
          </a:p>
          <a:p>
            <a:endParaRPr lang="it-IT" sz="3200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/>
              <a:t>Dystopian Novels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3350"/>
            <a:ext cx="8178800" cy="26880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Usually include elements of contemporary society and are seen as a warning against some modern trend.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Used by writers as “cautionary tales”, in which humankind lives in a society that is actually a nightmare.  </a:t>
            </a:r>
          </a:p>
        </p:txBody>
      </p:sp>
      <p:pic>
        <p:nvPicPr>
          <p:cNvPr id="7172" name="Picture 6" descr="newbookburn"/>
          <p:cNvPicPr>
            <a:picLocks noChangeAspect="1" noChangeArrowheads="1"/>
          </p:cNvPicPr>
          <p:nvPr/>
        </p:nvPicPr>
        <p:blipFill>
          <a:blip r:embed="rId3"/>
          <a:srcRect b="31792"/>
          <a:stretch>
            <a:fillRect/>
          </a:stretch>
        </p:blipFill>
        <p:spPr bwMode="auto">
          <a:xfrm>
            <a:off x="3246682" y="3926254"/>
            <a:ext cx="2742808" cy="259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i="1" dirty="0"/>
              <a:t>Examples of Dystopian Novels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600200"/>
            <a:ext cx="4560277" cy="4882662"/>
          </a:xfrm>
        </p:spPr>
        <p:txBody>
          <a:bodyPr/>
          <a:lstStyle/>
          <a:p>
            <a:r>
              <a:rPr lang="en-US" dirty="0" smtClean="0">
                <a:latin typeface="Calibri Light" pitchFamily="34" charset="0"/>
                <a:cs typeface="Calibri Light" pitchFamily="34" charset="0"/>
              </a:rPr>
              <a:t>H. G. Wells, </a:t>
            </a:r>
            <a:r>
              <a:rPr lang="en-US" u="sng" dirty="0" smtClean="0">
                <a:latin typeface="Calibri Light" pitchFamily="34" charset="0"/>
                <a:cs typeface="Calibri Light" pitchFamily="34" charset="0"/>
              </a:rPr>
              <a:t>The </a:t>
            </a:r>
            <a:r>
              <a:rPr lang="en-US" u="sng" dirty="0" smtClean="0">
                <a:latin typeface="Calibri Light" pitchFamily="34" charset="0"/>
                <a:cs typeface="Calibri Light" pitchFamily="34" charset="0"/>
              </a:rPr>
              <a:t>Time </a:t>
            </a:r>
            <a:r>
              <a:rPr lang="en-US" u="sng" dirty="0" smtClean="0">
                <a:latin typeface="Calibri Light" pitchFamily="34" charset="0"/>
                <a:cs typeface="Calibri Light" pitchFamily="34" charset="0"/>
              </a:rPr>
              <a:t>Machine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 (1895)</a:t>
            </a:r>
            <a:endParaRPr lang="en-US" u="sng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en-US" dirty="0" smtClean="0">
                <a:latin typeface="Calibri Light" pitchFamily="34" charset="0"/>
                <a:cs typeface="Calibri Light" pitchFamily="34" charset="0"/>
              </a:rPr>
              <a:t>A. Huxley, </a:t>
            </a:r>
            <a:r>
              <a:rPr lang="en-US" u="sng" dirty="0" smtClean="0">
                <a:latin typeface="Calibri Light" pitchFamily="34" charset="0"/>
                <a:cs typeface="Calibri Light" pitchFamily="34" charset="0"/>
              </a:rPr>
              <a:t>Brave </a:t>
            </a:r>
            <a:r>
              <a:rPr lang="en-US" u="sng" dirty="0" smtClean="0">
                <a:latin typeface="Calibri Light" pitchFamily="34" charset="0"/>
                <a:cs typeface="Calibri Light" pitchFamily="34" charset="0"/>
              </a:rPr>
              <a:t>New </a:t>
            </a:r>
            <a:r>
              <a:rPr lang="en-US" u="sng" dirty="0" smtClean="0">
                <a:latin typeface="Calibri Light" pitchFamily="34" charset="0"/>
                <a:cs typeface="Calibri Light" pitchFamily="34" charset="0"/>
              </a:rPr>
              <a:t>World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 (1932)</a:t>
            </a:r>
            <a:endParaRPr lang="en-US" u="sng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en-US" dirty="0" smtClean="0">
                <a:latin typeface="Calibri Light" pitchFamily="34" charset="0"/>
                <a:cs typeface="Calibri Light" pitchFamily="34" charset="0"/>
              </a:rPr>
              <a:t>G. Orwell, </a:t>
            </a:r>
            <a:r>
              <a:rPr lang="en-US" u="sng" dirty="0" smtClean="0">
                <a:latin typeface="Calibri Light" pitchFamily="34" charset="0"/>
                <a:cs typeface="Calibri Light" pitchFamily="34" charset="0"/>
              </a:rPr>
              <a:t>Animal Farm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 (1945) e </a:t>
            </a:r>
            <a:r>
              <a:rPr lang="en-US" u="sng" dirty="0" smtClean="0">
                <a:latin typeface="Calibri Light" pitchFamily="34" charset="0"/>
                <a:cs typeface="Calibri Light" pitchFamily="34" charset="0"/>
              </a:rPr>
              <a:t>1984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 (1948)</a:t>
            </a:r>
            <a:endParaRPr lang="en-US" u="sng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en-US" dirty="0" smtClean="0">
                <a:latin typeface="Calibri Light" pitchFamily="34" charset="0"/>
                <a:cs typeface="Calibri Light" pitchFamily="34" charset="0"/>
              </a:rPr>
              <a:t>R. Bradbury, </a:t>
            </a:r>
            <a:r>
              <a:rPr lang="en-US" u="sng" dirty="0" smtClean="0">
                <a:latin typeface="Calibri Light" pitchFamily="34" charset="0"/>
                <a:cs typeface="Calibri Light" pitchFamily="34" charset="0"/>
              </a:rPr>
              <a:t>Fahrenheit 451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 (1953)</a:t>
            </a:r>
            <a:endParaRPr lang="en-US" u="sng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en-US" dirty="0" smtClean="0">
                <a:latin typeface="Calibri Light" pitchFamily="34" charset="0"/>
                <a:cs typeface="Calibri Light" pitchFamily="34" charset="0"/>
              </a:rPr>
              <a:t>C. McCarthy, </a:t>
            </a:r>
            <a:r>
              <a:rPr lang="en-US" u="sng" dirty="0" smtClean="0">
                <a:latin typeface="Calibri Light" pitchFamily="34" charset="0"/>
                <a:cs typeface="Calibri Light" pitchFamily="34" charset="0"/>
              </a:rPr>
              <a:t>The Road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 (2006)</a:t>
            </a:r>
            <a:endParaRPr lang="en-US" u="sng" dirty="0" smtClean="0">
              <a:latin typeface="Calibri Light" pitchFamily="34" charset="0"/>
              <a:cs typeface="Calibri Light" pitchFamily="34" charset="0"/>
            </a:endParaRPr>
          </a:p>
          <a:p>
            <a:endParaRPr lang="en-US" dirty="0" smtClean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5" name="Picture 4" descr="Image-by-Jason-Thlbault-700x3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517" y="2063261"/>
            <a:ext cx="3385559" cy="2872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/>
              <a:t>Brave New World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by </a:t>
            </a:r>
            <a:r>
              <a:rPr lang="en-US" dirty="0" err="1" smtClean="0">
                <a:latin typeface="Calibri Light" pitchFamily="34" charset="0"/>
                <a:cs typeface="Calibri Light" pitchFamily="34" charset="0"/>
              </a:rPr>
              <a:t>Aldous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 Huxley (1932)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At first, the world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described looks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like a utopia: humanity is carefree, healthy, and technologically advanced.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Warfare and poverty have been eliminated, and everyone is permanently happy.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However, all of these things have been achieved by eliminating family, cultural diversity, art, literature, science, religion, and philosophy. </a:t>
            </a:r>
          </a:p>
        </p:txBody>
      </p:sp>
      <p:pic>
        <p:nvPicPr>
          <p:cNvPr id="13316" name="Picture 6" descr="MCBL00187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8100" y="1725613"/>
            <a:ext cx="13843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MCj041570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1625" y="4318000"/>
            <a:ext cx="213836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/>
              <a:t>Relation to the Real World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600200"/>
            <a:ext cx="6313487" cy="5070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I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ssues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of Huxley’s time.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The Industrial Revolution had brought massive changes to the world.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Mass production made cars, telephones, and radios cheap and widely available.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The effects of World War I and totalitarian regimes were still being felt.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Huxley used his book to express the fear of losing individual identity in the fast-paced world of the future. </a:t>
            </a:r>
          </a:p>
        </p:txBody>
      </p:sp>
      <p:pic>
        <p:nvPicPr>
          <p:cNvPr id="14340" name="Picture 6" descr="MCj034999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2788" y="1593850"/>
            <a:ext cx="1049337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MCj023436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4688" y="3878263"/>
            <a:ext cx="17859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/>
              <a:t>Relation to the Real World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75037"/>
            <a:ext cx="8229600" cy="2843701"/>
          </a:xfrm>
        </p:spPr>
        <p:txBody>
          <a:bodyPr/>
          <a:lstStyle/>
          <a:p>
            <a:r>
              <a:rPr lang="en-US" dirty="0" smtClean="0">
                <a:latin typeface="Calibri Light" pitchFamily="34" charset="0"/>
                <a:cs typeface="Calibri Light" pitchFamily="34" charset="0"/>
              </a:rPr>
              <a:t>One event that influenced Huxley was an early trip to America. </a:t>
            </a:r>
          </a:p>
          <a:p>
            <a:pPr lvl="1"/>
            <a:r>
              <a:rPr lang="en-US" dirty="0" smtClean="0">
                <a:latin typeface="Calibri Light" pitchFamily="34" charset="0"/>
                <a:cs typeface="Calibri Light" pitchFamily="34" charset="0"/>
              </a:rPr>
              <a:t>Huxley was outraged by the commercial-led cheeriness and selfish nature of many of the people. </a:t>
            </a:r>
          </a:p>
          <a:p>
            <a:pPr lvl="1"/>
            <a:r>
              <a:rPr lang="en-US" dirty="0" smtClean="0">
                <a:latin typeface="Calibri Light" pitchFamily="34" charset="0"/>
                <a:cs typeface="Calibri Light" pitchFamily="34" charset="0"/>
              </a:rPr>
              <a:t>There was a strong fear in Europe of worldwide Americanization.</a:t>
            </a:r>
          </a:p>
        </p:txBody>
      </p:sp>
      <p:pic>
        <p:nvPicPr>
          <p:cNvPr id="15364" name="Picture 4" descr="flag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2438" y="1281113"/>
            <a:ext cx="2857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/>
              <a:t>Relation to the Real World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646363" y="1600200"/>
            <a:ext cx="6040437" cy="4525963"/>
          </a:xfrm>
        </p:spPr>
        <p:txBody>
          <a:bodyPr/>
          <a:lstStyle/>
          <a:p>
            <a:r>
              <a:rPr lang="en-US" dirty="0" smtClean="0">
                <a:latin typeface="Calibri Light" pitchFamily="34" charset="0"/>
                <a:cs typeface="Calibri Light" pitchFamily="34" charset="0"/>
              </a:rPr>
              <a:t>I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n </a:t>
            </a:r>
            <a:r>
              <a:rPr lang="en-US" i="1" dirty="0" smtClean="0">
                <a:latin typeface="Calibri Light" pitchFamily="34" charset="0"/>
                <a:cs typeface="Calibri Light" pitchFamily="34" charset="0"/>
              </a:rPr>
              <a:t>Brave New World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, Huxley explores the fears of both Soviet communism and American capitalism. </a:t>
            </a:r>
          </a:p>
          <a:p>
            <a:r>
              <a:rPr lang="en-US" dirty="0" smtClean="0">
                <a:latin typeface="Calibri Light" pitchFamily="34" charset="0"/>
                <a:cs typeface="Calibri Light" pitchFamily="34" charset="0"/>
              </a:rPr>
              <a:t>Worse, he suggests that the price of universal happiness will be the sacrifice of everything important in our culture: motherhood, home, family, community, and love. </a:t>
            </a:r>
          </a:p>
        </p:txBody>
      </p:sp>
      <p:pic>
        <p:nvPicPr>
          <p:cNvPr id="16388" name="Picture 5" descr="MCj033296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338" y="2857500"/>
            <a:ext cx="21002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u="sng" dirty="0" smtClean="0"/>
              <a:t>Animal Farm</a:t>
            </a:r>
            <a:endParaRPr lang="en-US" i="1" u="sng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064369" cy="5113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by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George Orwell (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1945)</a:t>
            </a:r>
            <a:endParaRPr lang="en-US" dirty="0" smtClean="0">
              <a:latin typeface="Calibri Light" pitchFamily="34" charset="0"/>
              <a:cs typeface="Calibri Light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The story of a revolution gone sour.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Setting: Manor Farm where the animals revolt against humans in the person of </a:t>
            </a:r>
            <a:r>
              <a:rPr lang="en-US" dirty="0" err="1" smtClean="0">
                <a:latin typeface="Calibri Light" pitchFamily="34" charset="0"/>
                <a:cs typeface="Calibri Light" pitchFamily="34" charset="0"/>
              </a:rPr>
              <a:t>Mr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 Jones, their farmer.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First commandment: “All animals are equal”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End of the story: “All animals are equal but some animals are more equal than others”.</a:t>
            </a:r>
          </a:p>
          <a:p>
            <a:pPr lvl="1">
              <a:lnSpc>
                <a:spcPct val="80000"/>
              </a:lnSpc>
            </a:pPr>
            <a:r>
              <a:rPr lang="it-IT" dirty="0" smtClean="0">
                <a:hlinkClick r:id="rId3"/>
              </a:rPr>
              <a:t>https://www.youtube.com/watch?v=b4egC00K7Dg</a:t>
            </a:r>
            <a:endParaRPr lang="en-US" dirty="0" smtClean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5" name="Picture 4" descr="b644113a28c86e598139182235053c4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292" y="2427263"/>
            <a:ext cx="2286000" cy="2331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1148</TotalTime>
  <Words>918</Words>
  <Application>Microsoft Office PowerPoint</Application>
  <PresentationFormat>On-screen Show (4:3)</PresentationFormat>
  <Paragraphs>99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Dystopia</vt:lpstr>
      <vt:lpstr>Utopia vs Dystopia</vt:lpstr>
      <vt:lpstr>Dystopian Novels</vt:lpstr>
      <vt:lpstr>Examples of Dystopian Novels</vt:lpstr>
      <vt:lpstr>Brave New World</vt:lpstr>
      <vt:lpstr>Relation to the Real World</vt:lpstr>
      <vt:lpstr>Relation to the Real World</vt:lpstr>
      <vt:lpstr>Relation to the Real World</vt:lpstr>
      <vt:lpstr>Animal Farm</vt:lpstr>
      <vt:lpstr>Relation to the Real World</vt:lpstr>
      <vt:lpstr>1984</vt:lpstr>
      <vt:lpstr>Relation to the Real World</vt:lpstr>
      <vt:lpstr>1984 vs Brave New World</vt:lpstr>
      <vt:lpstr>Fahrenheit 451</vt:lpstr>
      <vt:lpstr>Relation to the Real World</vt:lpstr>
      <vt:lpstr>Relation to the Real World</vt:lpstr>
      <vt:lpstr>Summary</vt:lpstr>
    </vt:vector>
  </TitlesOfParts>
  <Company>Texas A&amp;M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Dystopian Novels</dc:title>
  <dc:creator>Texas A&amp;M Veterinary Medicine</dc:creator>
  <cp:lastModifiedBy>HP</cp:lastModifiedBy>
  <cp:revision>52</cp:revision>
  <dcterms:created xsi:type="dcterms:W3CDTF">2006-08-11T15:10:49Z</dcterms:created>
  <dcterms:modified xsi:type="dcterms:W3CDTF">2019-05-26T11:11:42Z</dcterms:modified>
</cp:coreProperties>
</file>